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5" r:id="rId2"/>
    <p:sldId id="256" r:id="rId3"/>
    <p:sldId id="257" r:id="rId4"/>
    <p:sldId id="260" r:id="rId5"/>
    <p:sldId id="262" r:id="rId6"/>
    <p:sldId id="263" r:id="rId7"/>
    <p:sldId id="264" r:id="rId8"/>
    <p:sldId id="265" r:id="rId9"/>
    <p:sldId id="267" r:id="rId10"/>
    <p:sldId id="269" r:id="rId11"/>
    <p:sldId id="270" r:id="rId12"/>
    <p:sldId id="271" r:id="rId13"/>
    <p:sldId id="272" r:id="rId14"/>
    <p:sldId id="274" r:id="rId15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9F7FD"/>
    <a:srgbClr val="0066FF"/>
    <a:srgbClr val="1CB49B"/>
    <a:srgbClr val="FF99FF"/>
    <a:srgbClr val="96F2F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82" autoAdjust="0"/>
    <p:restoredTop sz="96062" autoAdjust="0"/>
  </p:normalViewPr>
  <p:slideViewPr>
    <p:cSldViewPr>
      <p:cViewPr varScale="1">
        <p:scale>
          <a:sx n="107" d="100"/>
          <a:sy n="107" d="100"/>
        </p:scale>
        <p:origin x="-38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4E1B4-AC26-4445-94FC-8DEC42CD8833}" type="datetimeFigureOut">
              <a:rPr lang="ko-KR" altLang="en-US" smtClean="0"/>
              <a:pPr/>
              <a:t>2012-12-13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F8B2B-0E8A-46BF-898D-F14BDE317964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4E1B4-AC26-4445-94FC-8DEC42CD8833}" type="datetimeFigureOut">
              <a:rPr lang="ko-KR" altLang="en-US" smtClean="0"/>
              <a:pPr/>
              <a:t>2012-12-13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F8B2B-0E8A-46BF-898D-F14BDE317964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4E1B4-AC26-4445-94FC-8DEC42CD8833}" type="datetimeFigureOut">
              <a:rPr lang="ko-KR" altLang="en-US" smtClean="0"/>
              <a:pPr/>
              <a:t>2012-12-13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F8B2B-0E8A-46BF-898D-F14BDE317964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4E1B4-AC26-4445-94FC-8DEC42CD8833}" type="datetimeFigureOut">
              <a:rPr lang="ko-KR" altLang="en-US" smtClean="0"/>
              <a:pPr/>
              <a:t>2012-12-13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F8B2B-0E8A-46BF-898D-F14BDE317964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4E1B4-AC26-4445-94FC-8DEC42CD8833}" type="datetimeFigureOut">
              <a:rPr lang="ko-KR" altLang="en-US" smtClean="0"/>
              <a:pPr/>
              <a:t>2012-12-13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F8B2B-0E8A-46BF-898D-F14BDE317964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4E1B4-AC26-4445-94FC-8DEC42CD8833}" type="datetimeFigureOut">
              <a:rPr lang="ko-KR" altLang="en-US" smtClean="0"/>
              <a:pPr/>
              <a:t>2012-12-13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F8B2B-0E8A-46BF-898D-F14BDE317964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4E1B4-AC26-4445-94FC-8DEC42CD8833}" type="datetimeFigureOut">
              <a:rPr lang="ko-KR" altLang="en-US" smtClean="0"/>
              <a:pPr/>
              <a:t>2012-12-13</a:t>
            </a:fld>
            <a:endParaRPr lang="ko-KR" altLang="en-US" dirty="0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F8B2B-0E8A-46BF-898D-F14BDE317964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4E1B4-AC26-4445-94FC-8DEC42CD8833}" type="datetimeFigureOut">
              <a:rPr lang="ko-KR" altLang="en-US" smtClean="0"/>
              <a:pPr/>
              <a:t>2012-12-13</a:t>
            </a:fld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F8B2B-0E8A-46BF-898D-F14BDE317964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4E1B4-AC26-4445-94FC-8DEC42CD8833}" type="datetimeFigureOut">
              <a:rPr lang="ko-KR" altLang="en-US" smtClean="0"/>
              <a:pPr/>
              <a:t>2012-12-13</a:t>
            </a:fld>
            <a:endParaRPr lang="ko-KR" altLang="en-US" dirty="0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F8B2B-0E8A-46BF-898D-F14BDE317964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4E1B4-AC26-4445-94FC-8DEC42CD8833}" type="datetimeFigureOut">
              <a:rPr lang="ko-KR" altLang="en-US" smtClean="0"/>
              <a:pPr/>
              <a:t>2012-12-13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F8B2B-0E8A-46BF-898D-F14BDE317964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4E1B4-AC26-4445-94FC-8DEC42CD8833}" type="datetimeFigureOut">
              <a:rPr lang="ko-KR" altLang="en-US" smtClean="0"/>
              <a:pPr/>
              <a:t>2012-12-13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F8B2B-0E8A-46BF-898D-F14BDE317964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24E1B4-AC26-4445-94FC-8DEC42CD8833}" type="datetimeFigureOut">
              <a:rPr lang="ko-KR" altLang="en-US" smtClean="0"/>
              <a:pPr/>
              <a:t>2012-12-13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FF8B2B-0E8A-46BF-898D-F14BDE317964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kosaf.go.kr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2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9144000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9144000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" name="Picture 6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2060848"/>
              <a:ext cx="9144000" cy="29638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" name="TextBox 4"/>
            <p:cNvSpPr txBox="1"/>
            <p:nvPr/>
          </p:nvSpPr>
          <p:spPr>
            <a:xfrm>
              <a:off x="0" y="2276872"/>
              <a:ext cx="6049963" cy="52322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15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크리스탈M" pitchFamily="18" charset="-127"/>
                  <a:ea typeface="HY크리스탈M" pitchFamily="18" charset="-127"/>
                </a:rPr>
                <a:t>사랑으로 섬기는 꿈과 희망의 징검다리 </a:t>
              </a:r>
              <a:r>
                <a:rPr lang="ko-KR" altLang="en-US" sz="2800" dirty="0" smtClean="0">
                  <a:solidFill>
                    <a:schemeClr val="accent5">
                      <a:lumMod val="40000"/>
                      <a:lumOff val="6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크리스탈M" pitchFamily="18" charset="-127"/>
                  <a:ea typeface="HY크리스탈M" pitchFamily="18" charset="-127"/>
                </a:rPr>
                <a:t>한국장학재단</a:t>
              </a:r>
              <a:endParaRPr kumimoji="0" lang="en-US" altLang="ko-KR" sz="36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크리스탈M" pitchFamily="18" charset="-127"/>
                <a:ea typeface="HY크리스탈M" pitchFamily="18" charset="-127"/>
              </a:endParaRPr>
            </a:p>
          </p:txBody>
        </p:sp>
        <p:sp>
          <p:nvSpPr>
            <p:cNvPr id="6" name="직사각형 5"/>
            <p:cNvSpPr/>
            <p:nvPr/>
          </p:nvSpPr>
          <p:spPr bwMode="auto">
            <a:xfrm>
              <a:off x="0" y="2924944"/>
              <a:ext cx="6408712" cy="1612749"/>
            </a:xfrm>
            <a:prstGeom prst="rect">
              <a:avLst/>
            </a:prstGeom>
            <a:noFill/>
            <a:scene3d>
              <a:camera prst="orthographicFront"/>
              <a:lightRig rig="soft" dir="tl">
                <a:rot lat="0" lon="0" rev="0"/>
              </a:lightRig>
            </a:scene3d>
            <a:sp3d>
              <a:bevelT w="139700" prst="cross"/>
            </a:sp3d>
          </p:spPr>
          <p:txBody>
            <a:bodyPr wrap="square">
              <a:spAutoFit/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 fontAlgn="auto">
                <a:spcBef>
                  <a:spcPct val="20000"/>
                </a:spcBef>
                <a:spcAft>
                  <a:spcPts val="0"/>
                </a:spcAft>
                <a:buClr>
                  <a:srgbClr val="C9824C"/>
                </a:buClr>
                <a:defRPr/>
              </a:pPr>
              <a:r>
                <a:rPr lang="en-US" altLang="ko-KR" sz="3500" spc="50" dirty="0" smtClean="0">
                  <a:ln w="11430"/>
                  <a:solidFill>
                    <a:schemeClr val="accent1">
                      <a:lumMod val="75000"/>
                    </a:schemeClr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2013</a:t>
              </a:r>
              <a:r>
                <a:rPr lang="ko-KR" altLang="en-US" sz="3500" spc="50" dirty="0" smtClean="0">
                  <a:ln w="11430"/>
                  <a:solidFill>
                    <a:schemeClr val="accent1">
                      <a:lumMod val="75000"/>
                    </a:schemeClr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년도 </a:t>
              </a:r>
              <a:r>
                <a:rPr lang="en-US" altLang="ko-KR" sz="3500" spc="50" dirty="0" smtClean="0">
                  <a:ln w="11430"/>
                  <a:solidFill>
                    <a:schemeClr val="accent1">
                      <a:lumMod val="75000"/>
                    </a:schemeClr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1</a:t>
              </a:r>
              <a:r>
                <a:rPr lang="ko-KR" altLang="en-US" sz="3500" spc="50" dirty="0" smtClean="0">
                  <a:ln w="11430"/>
                  <a:solidFill>
                    <a:schemeClr val="accent1">
                      <a:lumMod val="75000"/>
                    </a:schemeClr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 학기 </a:t>
              </a:r>
              <a:r>
                <a:rPr lang="ko-KR" altLang="en-US" sz="3500" spc="50" dirty="0" smtClean="0">
                  <a:ln w="11430"/>
                  <a:solidFill>
                    <a:schemeClr val="accent1">
                      <a:lumMod val="75000"/>
                    </a:schemeClr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국가장학금 </a:t>
              </a:r>
              <a:r>
                <a:rPr lang="ko-KR" altLang="en-US" sz="3500" spc="50" dirty="0" smtClean="0">
                  <a:ln w="11430"/>
                  <a:solidFill>
                    <a:srgbClr val="FFFF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학생 신청 </a:t>
              </a:r>
              <a:r>
                <a:rPr lang="ko-KR" altLang="en-US" sz="3500" spc="50" dirty="0" smtClean="0">
                  <a:ln w="11430"/>
                  <a:solidFill>
                    <a:srgbClr val="FFFF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매뉴얼</a:t>
              </a:r>
              <a:endParaRPr lang="en-US" altLang="ko-KR" sz="3500" spc="50" dirty="0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endParaRPr>
            </a:p>
            <a:p>
              <a:pPr algn="ctr" fontAlgn="auto">
                <a:spcBef>
                  <a:spcPct val="20000"/>
                </a:spcBef>
                <a:spcAft>
                  <a:spcPts val="0"/>
                </a:spcAft>
                <a:buClr>
                  <a:srgbClr val="C9824C"/>
                </a:buClr>
                <a:defRPr/>
              </a:pPr>
              <a:r>
                <a:rPr lang="en-US" altLang="ko-KR" sz="2400" spc="50" dirty="0" smtClean="0">
                  <a:ln w="11430"/>
                  <a:solidFill>
                    <a:schemeClr val="accent1">
                      <a:lumMod val="75000"/>
                    </a:schemeClr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‘</a:t>
              </a:r>
              <a:r>
                <a:rPr lang="en-US" altLang="ko-KR" sz="2400" spc="50" dirty="0" smtClean="0">
                  <a:ln w="11430"/>
                  <a:solidFill>
                    <a:schemeClr val="accent1">
                      <a:lumMod val="75000"/>
                    </a:schemeClr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12.12</a:t>
              </a:r>
              <a:r>
                <a:rPr lang="ko-KR" altLang="en-US" sz="2400" spc="50" dirty="0" smtClean="0">
                  <a:ln w="11430"/>
                  <a:solidFill>
                    <a:schemeClr val="accent1">
                      <a:lumMod val="75000"/>
                    </a:schemeClr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월</a:t>
              </a:r>
              <a:endParaRPr kumimoji="0" lang="en-US" altLang="ko-KR" sz="2400" spc="50" dirty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그룹 8"/>
          <p:cNvGrpSpPr/>
          <p:nvPr/>
        </p:nvGrpSpPr>
        <p:grpSpPr>
          <a:xfrm>
            <a:off x="0" y="0"/>
            <a:ext cx="9144000" cy="6849524"/>
            <a:chOff x="0" y="0"/>
            <a:chExt cx="9144000" cy="6849524"/>
          </a:xfrm>
        </p:grpSpPr>
        <p:sp>
          <p:nvSpPr>
            <p:cNvPr id="3" name="TextBox 2"/>
            <p:cNvSpPr txBox="1"/>
            <p:nvPr/>
          </p:nvSpPr>
          <p:spPr>
            <a:xfrm>
              <a:off x="0" y="0"/>
              <a:ext cx="9144000" cy="400110"/>
            </a:xfrm>
            <a:prstGeom prst="rect">
              <a:avLst/>
            </a:prstGeom>
            <a:solidFill>
              <a:srgbClr val="0066FF"/>
            </a:solidFill>
          </p:spPr>
          <p:txBody>
            <a:bodyPr wrap="square" rtlCol="0">
              <a:spAutoFit/>
            </a:bodyPr>
            <a:lstStyle/>
            <a:p>
              <a:r>
                <a:rPr lang="ko-KR" altLang="en-US" sz="2000" b="1" dirty="0" smtClean="0">
                  <a:solidFill>
                    <a:schemeClr val="bg1"/>
                  </a:solidFill>
                </a:rPr>
                <a:t>국가장학금 </a:t>
              </a:r>
              <a:r>
                <a:rPr lang="ko-KR" altLang="en-US" sz="2000" b="1" dirty="0" smtClean="0">
                  <a:solidFill>
                    <a:schemeClr val="bg1"/>
                  </a:solidFill>
                </a:rPr>
                <a:t>신청하기 </a:t>
              </a:r>
              <a:r>
                <a:rPr lang="en-US" altLang="ko-KR" sz="2000" b="1" dirty="0" smtClean="0">
                  <a:solidFill>
                    <a:schemeClr val="bg1"/>
                  </a:solidFill>
                </a:rPr>
                <a:t>: </a:t>
              </a:r>
              <a:r>
                <a:rPr lang="ko-KR" altLang="en-US" sz="2000" b="1" dirty="0" smtClean="0">
                  <a:solidFill>
                    <a:schemeClr val="bg1"/>
                  </a:solidFill>
                </a:rPr>
                <a:t>신청서 </a:t>
              </a:r>
              <a:r>
                <a:rPr lang="ko-KR" altLang="en-US" sz="2000" b="1" dirty="0" smtClean="0">
                  <a:solidFill>
                    <a:schemeClr val="bg1"/>
                  </a:solidFill>
                </a:rPr>
                <a:t>작성 </a:t>
              </a:r>
              <a:r>
                <a:rPr lang="en-US" altLang="ko-KR" sz="2000" b="1" dirty="0" smtClean="0">
                  <a:solidFill>
                    <a:schemeClr val="bg1"/>
                  </a:solidFill>
                </a:rPr>
                <a:t>(5. e-</a:t>
              </a:r>
              <a:r>
                <a:rPr lang="ko-KR" altLang="en-US" sz="2000" b="1" dirty="0" smtClean="0">
                  <a:solidFill>
                    <a:schemeClr val="bg1"/>
                  </a:solidFill>
                </a:rPr>
                <a:t>러닝 및 정보 입력</a:t>
              </a:r>
              <a:r>
                <a:rPr lang="en-US" altLang="ko-KR" sz="2000" b="1" dirty="0" smtClean="0">
                  <a:solidFill>
                    <a:schemeClr val="bg1"/>
                  </a:solidFill>
                </a:rPr>
                <a:t>)</a:t>
              </a:r>
              <a:endParaRPr lang="ko-KR" altLang="en-US" sz="2000" b="1" dirty="0" smtClean="0">
                <a:solidFill>
                  <a:schemeClr val="bg1"/>
                </a:solidFill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0" y="6387859"/>
              <a:ext cx="9144000" cy="461665"/>
            </a:xfrm>
            <a:prstGeom prst="rect">
              <a:avLst/>
            </a:prstGeom>
            <a:solidFill>
              <a:srgbClr val="B9F7FD"/>
            </a:solidFill>
          </p:spPr>
          <p:txBody>
            <a:bodyPr wrap="square" rtlCol="0">
              <a:spAutoFit/>
            </a:bodyPr>
            <a:lstStyle/>
            <a:p>
              <a:r>
                <a:rPr lang="ko-KR" altLang="en-US" sz="1200" dirty="0" smtClean="0"/>
                <a:t>○ </a:t>
              </a:r>
              <a:r>
                <a:rPr lang="ko-KR" altLang="en-US" sz="1200" b="1" dirty="0" smtClean="0"/>
                <a:t>국가장학금 지급계좌 입력</a:t>
              </a:r>
            </a:p>
            <a:p>
              <a:r>
                <a:rPr lang="en-US" altLang="ko-KR" sz="1200" dirty="0" smtClean="0"/>
                <a:t>    - </a:t>
              </a:r>
              <a:r>
                <a:rPr lang="ko-KR" altLang="en-US" sz="1200" dirty="0" smtClean="0"/>
                <a:t>대학에서 입금할 신청학생 본인 </a:t>
              </a:r>
              <a:r>
                <a:rPr lang="ko-KR" altLang="en-US" sz="1200" dirty="0" smtClean="0"/>
                <a:t>명의 계좌번호 </a:t>
              </a:r>
              <a:r>
                <a:rPr lang="ko-KR" altLang="en-US" sz="1200" dirty="0" smtClean="0"/>
                <a:t>입력</a:t>
              </a:r>
              <a:endParaRPr lang="en-US" altLang="ko-KR" sz="1200" dirty="0" smtClean="0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55576" y="548680"/>
              <a:ext cx="7632848" cy="56797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" name="직사각형 6"/>
            <p:cNvSpPr/>
            <p:nvPr/>
          </p:nvSpPr>
          <p:spPr>
            <a:xfrm>
              <a:off x="2411760" y="3068960"/>
              <a:ext cx="3816424" cy="288032"/>
            </a:xfrm>
            <a:prstGeom prst="rect">
              <a:avLst/>
            </a:prstGeom>
            <a:noFill/>
            <a:ln w="44450" cap="rnd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6387859"/>
            <a:ext cx="9144000" cy="461665"/>
          </a:xfrm>
          <a:prstGeom prst="rect">
            <a:avLst/>
          </a:prstGeom>
          <a:solidFill>
            <a:srgbClr val="B9F7FD"/>
          </a:solidFill>
        </p:spPr>
        <p:txBody>
          <a:bodyPr wrap="square" rtlCol="0">
            <a:spAutoFit/>
          </a:bodyPr>
          <a:lstStyle/>
          <a:p>
            <a:r>
              <a:rPr lang="ko-KR" altLang="en-US" sz="1200" dirty="0" smtClean="0"/>
              <a:t>○ </a:t>
            </a:r>
            <a:r>
              <a:rPr lang="ko-KR" altLang="en-US" sz="1200" b="1" dirty="0" smtClean="0"/>
              <a:t>신청정보 확인</a:t>
            </a:r>
          </a:p>
          <a:p>
            <a:r>
              <a:rPr lang="en-US" altLang="ko-KR" sz="1200" dirty="0" smtClean="0"/>
              <a:t>    - </a:t>
            </a:r>
            <a:r>
              <a:rPr lang="ko-KR" altLang="en-US" sz="1200" dirty="0" smtClean="0"/>
              <a:t>신청 시 입력한 정보와 일치하는지 확인</a:t>
            </a:r>
          </a:p>
        </p:txBody>
      </p:sp>
      <p:grpSp>
        <p:nvGrpSpPr>
          <p:cNvPr id="8" name="그룹 7"/>
          <p:cNvGrpSpPr/>
          <p:nvPr/>
        </p:nvGrpSpPr>
        <p:grpSpPr>
          <a:xfrm>
            <a:off x="0" y="0"/>
            <a:ext cx="9144000" cy="6360348"/>
            <a:chOff x="0" y="0"/>
            <a:chExt cx="9144000" cy="6360348"/>
          </a:xfrm>
        </p:grpSpPr>
        <p:sp>
          <p:nvSpPr>
            <p:cNvPr id="3" name="TextBox 2"/>
            <p:cNvSpPr txBox="1"/>
            <p:nvPr/>
          </p:nvSpPr>
          <p:spPr>
            <a:xfrm>
              <a:off x="0" y="0"/>
              <a:ext cx="9144000" cy="400110"/>
            </a:xfrm>
            <a:prstGeom prst="rect">
              <a:avLst/>
            </a:prstGeom>
            <a:solidFill>
              <a:srgbClr val="0066FF"/>
            </a:solidFill>
          </p:spPr>
          <p:txBody>
            <a:bodyPr wrap="square" rtlCol="0">
              <a:spAutoFit/>
            </a:bodyPr>
            <a:lstStyle/>
            <a:p>
              <a:r>
                <a:rPr lang="ko-KR" altLang="en-US" sz="2000" b="1" dirty="0" smtClean="0">
                  <a:solidFill>
                    <a:schemeClr val="bg1"/>
                  </a:solidFill>
                </a:rPr>
                <a:t>국가장학금 신청하기 </a:t>
              </a:r>
              <a:r>
                <a:rPr lang="en-US" altLang="ko-KR" sz="2000" b="1" dirty="0" smtClean="0">
                  <a:solidFill>
                    <a:schemeClr val="bg1"/>
                  </a:solidFill>
                </a:rPr>
                <a:t>: </a:t>
              </a:r>
              <a:r>
                <a:rPr lang="ko-KR" altLang="en-US" sz="2000" b="1" dirty="0" smtClean="0">
                  <a:solidFill>
                    <a:schemeClr val="bg1"/>
                  </a:solidFill>
                </a:rPr>
                <a:t>신청서 작성 </a:t>
              </a:r>
              <a:r>
                <a:rPr lang="en-US" altLang="ko-KR" sz="2000" b="1" dirty="0" smtClean="0">
                  <a:solidFill>
                    <a:schemeClr val="bg1"/>
                  </a:solidFill>
                </a:rPr>
                <a:t>(6. </a:t>
              </a:r>
              <a:r>
                <a:rPr lang="ko-KR" altLang="en-US" sz="2000" b="1" dirty="0" smtClean="0">
                  <a:solidFill>
                    <a:schemeClr val="bg1"/>
                  </a:solidFill>
                </a:rPr>
                <a:t>신청정보 확인</a:t>
              </a:r>
              <a:r>
                <a:rPr lang="en-US" altLang="ko-KR" sz="2000" b="1" dirty="0" smtClean="0">
                  <a:solidFill>
                    <a:schemeClr val="bg1"/>
                  </a:solidFill>
                </a:rPr>
                <a:t>)</a:t>
              </a:r>
              <a:endParaRPr lang="ko-KR" altLang="en-US" sz="2000" b="1" dirty="0">
                <a:solidFill>
                  <a:schemeClr val="bg1"/>
                </a:solidFill>
              </a:endParaRPr>
            </a:p>
          </p:txBody>
        </p:sp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27584" y="404663"/>
              <a:ext cx="7488832" cy="59556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그룹 9"/>
          <p:cNvGrpSpPr/>
          <p:nvPr/>
        </p:nvGrpSpPr>
        <p:grpSpPr>
          <a:xfrm>
            <a:off x="0" y="0"/>
            <a:ext cx="9144000" cy="6849524"/>
            <a:chOff x="0" y="0"/>
            <a:chExt cx="9144000" cy="6849524"/>
          </a:xfrm>
        </p:grpSpPr>
        <p:grpSp>
          <p:nvGrpSpPr>
            <p:cNvPr id="8" name="그룹 7"/>
            <p:cNvGrpSpPr/>
            <p:nvPr/>
          </p:nvGrpSpPr>
          <p:grpSpPr>
            <a:xfrm>
              <a:off x="0" y="0"/>
              <a:ext cx="9144000" cy="6849524"/>
              <a:chOff x="0" y="0"/>
              <a:chExt cx="9144000" cy="6849524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0" y="0"/>
                <a:ext cx="9144000" cy="400110"/>
              </a:xfrm>
              <a:prstGeom prst="rect">
                <a:avLst/>
              </a:prstGeom>
              <a:solidFill>
                <a:srgbClr val="0066FF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2000" b="1" dirty="0" smtClean="0">
                    <a:solidFill>
                      <a:schemeClr val="bg1"/>
                    </a:solidFill>
                  </a:rPr>
                  <a:t>국가장학금 신청하기 </a:t>
                </a:r>
                <a:r>
                  <a:rPr lang="en-US" altLang="ko-KR" sz="2000" b="1" dirty="0" smtClean="0">
                    <a:solidFill>
                      <a:schemeClr val="bg1"/>
                    </a:solidFill>
                  </a:rPr>
                  <a:t>: </a:t>
                </a:r>
                <a:r>
                  <a:rPr lang="ko-KR" altLang="en-US" sz="2000" b="1" dirty="0" smtClean="0">
                    <a:solidFill>
                      <a:schemeClr val="bg1"/>
                    </a:solidFill>
                  </a:rPr>
                  <a:t>신청서 작성 </a:t>
                </a:r>
                <a:r>
                  <a:rPr lang="en-US" altLang="ko-KR" sz="2000" b="1" dirty="0" smtClean="0">
                    <a:solidFill>
                      <a:schemeClr val="bg1"/>
                    </a:solidFill>
                  </a:rPr>
                  <a:t>(6. </a:t>
                </a:r>
                <a:r>
                  <a:rPr lang="ko-KR" altLang="en-US" sz="2000" b="1" dirty="0" smtClean="0">
                    <a:solidFill>
                      <a:schemeClr val="bg1"/>
                    </a:solidFill>
                  </a:rPr>
                  <a:t>신청정보 확인</a:t>
                </a:r>
                <a:r>
                  <a:rPr lang="en-US" altLang="ko-KR" sz="2000" b="1" dirty="0" smtClean="0">
                    <a:solidFill>
                      <a:schemeClr val="bg1"/>
                    </a:solidFill>
                  </a:rPr>
                  <a:t>)</a:t>
                </a:r>
                <a:endParaRPr lang="ko-KR" altLang="en-US" sz="20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4" name="TextBox 3"/>
              <p:cNvSpPr txBox="1"/>
              <p:nvPr/>
            </p:nvSpPr>
            <p:spPr>
              <a:xfrm>
                <a:off x="0" y="6387859"/>
                <a:ext cx="9144000" cy="461665"/>
              </a:xfrm>
              <a:prstGeom prst="rect">
                <a:avLst/>
              </a:prstGeom>
              <a:solidFill>
                <a:srgbClr val="B9F7FD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1200" dirty="0" smtClean="0"/>
                  <a:t>○ </a:t>
                </a:r>
                <a:r>
                  <a:rPr lang="ko-KR" altLang="en-US" sz="1200" b="1" dirty="0" smtClean="0"/>
                  <a:t>신청정보 공인인증서 확인</a:t>
                </a:r>
              </a:p>
              <a:p>
                <a:r>
                  <a:rPr lang="en-US" altLang="ko-KR" sz="1200" dirty="0" smtClean="0"/>
                  <a:t>    - </a:t>
                </a:r>
                <a:r>
                  <a:rPr lang="ko-KR" altLang="en-US" sz="1200" dirty="0" smtClean="0"/>
                  <a:t>신청 </a:t>
                </a:r>
                <a:r>
                  <a:rPr lang="ko-KR" altLang="en-US" sz="1200" dirty="0" smtClean="0"/>
                  <a:t>시 입력한 정보와 일치하는지 확인 및 공인인증서 확인</a:t>
                </a:r>
              </a:p>
            </p:txBody>
          </p:sp>
        </p:grpSp>
        <p:pic>
          <p:nvPicPr>
            <p:cNvPr id="3074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115616" y="548680"/>
              <a:ext cx="6648450" cy="56673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직사각형 8"/>
            <p:cNvSpPr/>
            <p:nvPr/>
          </p:nvSpPr>
          <p:spPr>
            <a:xfrm>
              <a:off x="3131840" y="4725144"/>
              <a:ext cx="2088232" cy="792088"/>
            </a:xfrm>
            <a:prstGeom prst="rect">
              <a:avLst/>
            </a:prstGeom>
            <a:noFill/>
            <a:ln w="44450" cap="rnd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 l="18900" t="17006" r="18551" b="20355"/>
          <a:stretch>
            <a:fillRect/>
          </a:stretch>
        </p:blipFill>
        <p:spPr bwMode="auto">
          <a:xfrm>
            <a:off x="251520" y="476672"/>
            <a:ext cx="8568952" cy="53633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0" y="0"/>
            <a:ext cx="9144000" cy="400110"/>
          </a:xfrm>
          <a:prstGeom prst="rect">
            <a:avLst/>
          </a:prstGeom>
          <a:solidFill>
            <a:srgbClr val="0066FF"/>
          </a:solidFill>
        </p:spPr>
        <p:txBody>
          <a:bodyPr wrap="square" rtlCol="0">
            <a:spAutoFit/>
          </a:bodyPr>
          <a:lstStyle/>
          <a:p>
            <a:r>
              <a:rPr lang="ko-KR" altLang="en-US" sz="2000" b="1" dirty="0" smtClean="0">
                <a:solidFill>
                  <a:schemeClr val="bg1"/>
                </a:solidFill>
              </a:rPr>
              <a:t>국가장학금 신청하기 </a:t>
            </a:r>
            <a:r>
              <a:rPr lang="en-US" altLang="ko-KR" sz="2000" b="1" dirty="0" smtClean="0">
                <a:solidFill>
                  <a:schemeClr val="bg1"/>
                </a:solidFill>
              </a:rPr>
              <a:t>: </a:t>
            </a:r>
            <a:r>
              <a:rPr lang="ko-KR" altLang="en-US" sz="2000" b="1" dirty="0" smtClean="0">
                <a:solidFill>
                  <a:schemeClr val="bg1"/>
                </a:solidFill>
              </a:rPr>
              <a:t>신청서 작성 </a:t>
            </a:r>
            <a:r>
              <a:rPr lang="en-US" altLang="ko-KR" sz="2000" b="1" dirty="0" smtClean="0">
                <a:solidFill>
                  <a:schemeClr val="bg1"/>
                </a:solidFill>
              </a:rPr>
              <a:t>(</a:t>
            </a:r>
            <a:r>
              <a:rPr lang="ko-KR" altLang="en-US" sz="2000" b="1" dirty="0" smtClean="0">
                <a:solidFill>
                  <a:schemeClr val="bg1"/>
                </a:solidFill>
              </a:rPr>
              <a:t>신청완료</a:t>
            </a:r>
            <a:r>
              <a:rPr lang="en-US" altLang="ko-KR" sz="2000" b="1" dirty="0" smtClean="0">
                <a:solidFill>
                  <a:schemeClr val="bg1"/>
                </a:solidFill>
              </a:rPr>
              <a:t>)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7290548" y="3950812"/>
            <a:ext cx="1152128" cy="288032"/>
          </a:xfrm>
          <a:prstGeom prst="rect">
            <a:avLst/>
          </a:prstGeom>
          <a:noFill/>
          <a:ln w="44450" cap="rnd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/>
          <p:cNvSpPr/>
          <p:nvPr/>
        </p:nvSpPr>
        <p:spPr>
          <a:xfrm>
            <a:off x="468528" y="3096578"/>
            <a:ext cx="1439176" cy="170650"/>
          </a:xfrm>
          <a:prstGeom prst="rect">
            <a:avLst/>
          </a:prstGeom>
          <a:noFill/>
          <a:ln w="44450" cap="rnd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/>
          <p:cNvSpPr txBox="1"/>
          <p:nvPr/>
        </p:nvSpPr>
        <p:spPr>
          <a:xfrm>
            <a:off x="0" y="6571889"/>
            <a:ext cx="9144000" cy="276999"/>
          </a:xfrm>
          <a:prstGeom prst="rect">
            <a:avLst/>
          </a:prstGeom>
          <a:solidFill>
            <a:srgbClr val="B9F7FD"/>
          </a:solidFill>
        </p:spPr>
        <p:txBody>
          <a:bodyPr wrap="square" rtlCol="0">
            <a:spAutoFit/>
          </a:bodyPr>
          <a:lstStyle/>
          <a:p>
            <a:r>
              <a:rPr lang="ko-KR" altLang="en-US" sz="1200" dirty="0" smtClean="0"/>
              <a:t>○ </a:t>
            </a:r>
            <a:r>
              <a:rPr lang="ko-KR" altLang="en-US" sz="1200" b="1" dirty="0" smtClean="0"/>
              <a:t>신청서 작성완료 및 신청현황 확인</a:t>
            </a:r>
            <a:endParaRPr lang="ko-KR" altLang="en-US" sz="1200" b="1" dirty="0" smtClean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그룹 8"/>
          <p:cNvGrpSpPr/>
          <p:nvPr/>
        </p:nvGrpSpPr>
        <p:grpSpPr>
          <a:xfrm>
            <a:off x="-1" y="0"/>
            <a:ext cx="9144001" cy="6858000"/>
            <a:chOff x="-1" y="0"/>
            <a:chExt cx="9144001" cy="6858000"/>
          </a:xfrm>
        </p:grpSpPr>
        <p:pic>
          <p:nvPicPr>
            <p:cNvPr id="19458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 l="19350" t="16560" r="6851" b="18641"/>
            <a:stretch>
              <a:fillRect/>
            </a:stretch>
          </p:blipFill>
          <p:spPr bwMode="auto">
            <a:xfrm>
              <a:off x="-1" y="620688"/>
              <a:ext cx="9144001" cy="5018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" name="TextBox 2"/>
            <p:cNvSpPr txBox="1"/>
            <p:nvPr/>
          </p:nvSpPr>
          <p:spPr>
            <a:xfrm>
              <a:off x="0" y="0"/>
              <a:ext cx="9144000" cy="400110"/>
            </a:xfrm>
            <a:prstGeom prst="rect">
              <a:avLst/>
            </a:prstGeom>
            <a:solidFill>
              <a:srgbClr val="0066FF"/>
            </a:solidFill>
          </p:spPr>
          <p:txBody>
            <a:bodyPr wrap="square" rtlCol="0">
              <a:spAutoFit/>
            </a:bodyPr>
            <a:lstStyle/>
            <a:p>
              <a:r>
                <a:rPr lang="ko-KR" altLang="en-US" sz="2000" b="1" dirty="0" smtClean="0">
                  <a:solidFill>
                    <a:schemeClr val="bg1"/>
                  </a:solidFill>
                </a:rPr>
                <a:t>국가장학금 신청하기 </a:t>
              </a:r>
              <a:r>
                <a:rPr lang="en-US" altLang="ko-KR" sz="2000" b="1" dirty="0" smtClean="0">
                  <a:solidFill>
                    <a:schemeClr val="bg1"/>
                  </a:solidFill>
                </a:rPr>
                <a:t>: </a:t>
              </a:r>
              <a:r>
                <a:rPr lang="ko-KR" altLang="en-US" sz="2000" b="1" dirty="0" smtClean="0">
                  <a:solidFill>
                    <a:schemeClr val="bg1"/>
                  </a:solidFill>
                </a:rPr>
                <a:t>서류제출</a:t>
              </a:r>
              <a:endParaRPr lang="ko-KR" altLang="en-US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0" y="6581001"/>
              <a:ext cx="9144000" cy="276999"/>
            </a:xfrm>
            <a:prstGeom prst="rect">
              <a:avLst/>
            </a:prstGeom>
            <a:solidFill>
              <a:srgbClr val="B9F7FD"/>
            </a:solidFill>
          </p:spPr>
          <p:txBody>
            <a:bodyPr wrap="square" rtlCol="0">
              <a:spAutoFit/>
            </a:bodyPr>
            <a:lstStyle/>
            <a:p>
              <a:r>
                <a:rPr lang="ko-KR" altLang="en-US" sz="1200" dirty="0" smtClean="0"/>
                <a:t>○ </a:t>
              </a:r>
              <a:r>
                <a:rPr lang="ko-KR" altLang="en-US" sz="1200" b="1" dirty="0" smtClean="0"/>
                <a:t>서류제출 </a:t>
              </a:r>
              <a:r>
                <a:rPr lang="en-US" altLang="ko-KR" sz="1200" b="1" dirty="0" smtClean="0"/>
                <a:t>: [</a:t>
              </a:r>
              <a:r>
                <a:rPr lang="ko-KR" altLang="en-US" sz="1200" b="1" dirty="0" smtClean="0"/>
                <a:t>사이버창구</a:t>
              </a:r>
              <a:r>
                <a:rPr lang="en-US" altLang="ko-KR" sz="1200" b="1" dirty="0" smtClean="0"/>
                <a:t>]-[</a:t>
              </a:r>
              <a:r>
                <a:rPr lang="ko-KR" altLang="en-US" sz="1200" b="1" dirty="0" smtClean="0"/>
                <a:t>장학</a:t>
              </a:r>
              <a:r>
                <a:rPr lang="en-US" altLang="ko-KR" sz="1200" b="1" dirty="0" smtClean="0"/>
                <a:t>/</a:t>
              </a:r>
              <a:r>
                <a:rPr lang="ko-KR" altLang="en-US" sz="1200" b="1" dirty="0" smtClean="0"/>
                <a:t>대출 신청</a:t>
              </a:r>
              <a:r>
                <a:rPr lang="en-US" altLang="ko-KR" sz="1200" b="1" dirty="0" smtClean="0"/>
                <a:t>]-[</a:t>
              </a:r>
              <a:r>
                <a:rPr lang="ko-KR" altLang="en-US" sz="1200" b="1" dirty="0" smtClean="0"/>
                <a:t>신청현황</a:t>
              </a:r>
              <a:r>
                <a:rPr lang="en-US" altLang="ko-KR" sz="1200" b="1" dirty="0" smtClean="0"/>
                <a:t>]</a:t>
              </a:r>
              <a:endParaRPr lang="ko-KR" altLang="en-US" sz="1200" b="1" dirty="0" smtClean="0"/>
            </a:p>
          </p:txBody>
        </p:sp>
        <p:sp>
          <p:nvSpPr>
            <p:cNvPr id="5" name="직사각형 4"/>
            <p:cNvSpPr/>
            <p:nvPr/>
          </p:nvSpPr>
          <p:spPr>
            <a:xfrm>
              <a:off x="1637428" y="4707388"/>
              <a:ext cx="720080" cy="216024"/>
            </a:xfrm>
            <a:prstGeom prst="rect">
              <a:avLst/>
            </a:prstGeom>
            <a:noFill/>
            <a:ln w="44450" cap="rnd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직사각형 5"/>
            <p:cNvSpPr/>
            <p:nvPr/>
          </p:nvSpPr>
          <p:spPr>
            <a:xfrm>
              <a:off x="6875272" y="3158724"/>
              <a:ext cx="864096" cy="864096"/>
            </a:xfrm>
            <a:prstGeom prst="rect">
              <a:avLst/>
            </a:prstGeom>
            <a:noFill/>
            <a:ln w="44450" cap="rnd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그룹 13"/>
          <p:cNvGrpSpPr/>
          <p:nvPr/>
        </p:nvGrpSpPr>
        <p:grpSpPr>
          <a:xfrm>
            <a:off x="0" y="0"/>
            <a:ext cx="9144000" cy="6843936"/>
            <a:chOff x="0" y="0"/>
            <a:chExt cx="9144000" cy="6843936"/>
          </a:xfrm>
        </p:grpSpPr>
        <p:grpSp>
          <p:nvGrpSpPr>
            <p:cNvPr id="12" name="그룹 11"/>
            <p:cNvGrpSpPr/>
            <p:nvPr/>
          </p:nvGrpSpPr>
          <p:grpSpPr>
            <a:xfrm>
              <a:off x="0" y="0"/>
              <a:ext cx="9144000" cy="6611200"/>
              <a:chOff x="0" y="0"/>
              <a:chExt cx="9144000" cy="6611200"/>
            </a:xfrm>
          </p:grpSpPr>
          <p:pic>
            <p:nvPicPr>
              <p:cNvPr id="1026" name="Picture 2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 l="25200" t="720" r="2393" b="6822"/>
              <a:stretch>
                <a:fillRect/>
              </a:stretch>
            </p:blipFill>
            <p:spPr bwMode="auto">
              <a:xfrm>
                <a:off x="755576" y="519600"/>
                <a:ext cx="7632848" cy="60916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5" name="직사각형 4"/>
              <p:cNvSpPr/>
              <p:nvPr/>
            </p:nvSpPr>
            <p:spPr>
              <a:xfrm>
                <a:off x="1233025" y="692696"/>
                <a:ext cx="1224136" cy="216024"/>
              </a:xfrm>
              <a:prstGeom prst="rect">
                <a:avLst/>
              </a:prstGeom>
              <a:noFill/>
              <a:ln w="44450" cap="rnd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0" y="0"/>
                <a:ext cx="9144000" cy="400110"/>
              </a:xfrm>
              <a:prstGeom prst="rect">
                <a:avLst/>
              </a:prstGeom>
              <a:solidFill>
                <a:srgbClr val="0066FF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2000" b="1" dirty="0" smtClean="0">
                    <a:solidFill>
                      <a:schemeClr val="bg1"/>
                    </a:solidFill>
                  </a:rPr>
                  <a:t>국가장학금 </a:t>
                </a:r>
                <a:r>
                  <a:rPr lang="ko-KR" altLang="en-US" sz="2000" b="1" dirty="0" smtClean="0">
                    <a:solidFill>
                      <a:schemeClr val="bg1"/>
                    </a:solidFill>
                  </a:rPr>
                  <a:t>신청하기</a:t>
                </a:r>
                <a:r>
                  <a:rPr lang="en-US" altLang="ko-KR" sz="2000" b="1" dirty="0">
                    <a:solidFill>
                      <a:schemeClr val="bg1"/>
                    </a:solidFill>
                  </a:rPr>
                  <a:t> </a:t>
                </a:r>
                <a:r>
                  <a:rPr lang="en-US" altLang="ko-KR" sz="2000" b="1" dirty="0" smtClean="0">
                    <a:solidFill>
                      <a:schemeClr val="bg1"/>
                    </a:solidFill>
                  </a:rPr>
                  <a:t>: </a:t>
                </a:r>
                <a:r>
                  <a:rPr lang="ko-KR" altLang="en-US" sz="2000" b="1" dirty="0" smtClean="0">
                    <a:solidFill>
                      <a:schemeClr val="bg1"/>
                    </a:solidFill>
                  </a:rPr>
                  <a:t>한국장학재단 홈페이지 접속</a:t>
                </a:r>
                <a:r>
                  <a:rPr lang="en-US" altLang="ko-KR" sz="2000" b="1" dirty="0" smtClean="0">
                    <a:solidFill>
                      <a:schemeClr val="bg1"/>
                    </a:solidFill>
                  </a:rPr>
                  <a:t>(www.kosaf.go.kr)</a:t>
                </a:r>
                <a:endParaRPr lang="ko-KR" altLang="en-US" sz="20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0" name="직사각형 9"/>
              <p:cNvSpPr/>
              <p:nvPr/>
            </p:nvSpPr>
            <p:spPr>
              <a:xfrm>
                <a:off x="3545958" y="2195899"/>
                <a:ext cx="3744416" cy="1296144"/>
              </a:xfrm>
              <a:prstGeom prst="rect">
                <a:avLst/>
              </a:prstGeom>
              <a:noFill/>
              <a:ln w="44450" cap="rnd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</p:grpSp>
        <p:sp>
          <p:nvSpPr>
            <p:cNvPr id="13" name="TextBox 12"/>
            <p:cNvSpPr txBox="1"/>
            <p:nvPr/>
          </p:nvSpPr>
          <p:spPr>
            <a:xfrm>
              <a:off x="0" y="5458941"/>
              <a:ext cx="9144000" cy="1384995"/>
            </a:xfrm>
            <a:prstGeom prst="rect">
              <a:avLst/>
            </a:prstGeom>
            <a:solidFill>
              <a:srgbClr val="B9F7FD"/>
            </a:solidFill>
          </p:spPr>
          <p:txBody>
            <a:bodyPr wrap="square" rtlCol="0">
              <a:spAutoFit/>
            </a:bodyPr>
            <a:lstStyle/>
            <a:p>
              <a:r>
                <a:rPr lang="ko-KR" altLang="en-US" sz="1200" dirty="0" smtClean="0"/>
                <a:t>○ </a:t>
              </a:r>
              <a:r>
                <a:rPr lang="ko-KR" altLang="en-US" sz="1200" b="1" dirty="0" smtClean="0"/>
                <a:t>국가장학금 신청 </a:t>
              </a:r>
              <a:r>
                <a:rPr lang="en-US" altLang="ko-KR" sz="1200" b="1" dirty="0" smtClean="0"/>
                <a:t>: </a:t>
              </a:r>
              <a:r>
                <a:rPr lang="ko-KR" altLang="en-US" sz="1200" b="1" dirty="0" smtClean="0"/>
                <a:t>한국장학재단 홈페이지</a:t>
              </a:r>
              <a:r>
                <a:rPr lang="en-US" altLang="ko-KR" sz="1200" b="1" dirty="0"/>
                <a:t>(</a:t>
              </a:r>
              <a:r>
                <a:rPr lang="en-US" altLang="ko-KR" sz="1200" b="1" dirty="0" smtClean="0">
                  <a:hlinkClick r:id="rId3"/>
                </a:rPr>
                <a:t>www.kosaf.go.kr</a:t>
              </a:r>
              <a:r>
                <a:rPr lang="en-US" altLang="ko-KR" sz="1200" b="1" dirty="0" smtClean="0"/>
                <a:t>)</a:t>
              </a:r>
            </a:p>
            <a:p>
              <a:r>
                <a:rPr lang="ko-KR" altLang="en-US" sz="1200" dirty="0" smtClean="0"/>
                <a:t>○ </a:t>
              </a:r>
              <a:r>
                <a:rPr lang="ko-KR" altLang="en-US" sz="1200" b="1" dirty="0" smtClean="0"/>
                <a:t>국가장학금 신청기간 </a:t>
              </a:r>
              <a:r>
                <a:rPr lang="en-US" altLang="ko-KR" sz="1200" b="1" dirty="0" smtClean="0"/>
                <a:t>: 2012.12.13(</a:t>
              </a:r>
              <a:r>
                <a:rPr lang="ko-KR" altLang="en-US" sz="1200" b="1" dirty="0" smtClean="0"/>
                <a:t>목</a:t>
              </a:r>
              <a:r>
                <a:rPr lang="en-US" altLang="ko-KR" sz="1200" b="1" dirty="0" smtClean="0"/>
                <a:t>) 9</a:t>
              </a:r>
              <a:r>
                <a:rPr lang="ko-KR" altLang="en-US" sz="1200" b="1" dirty="0" smtClean="0"/>
                <a:t>시 </a:t>
              </a:r>
              <a:r>
                <a:rPr lang="en-US" altLang="ko-KR" sz="1200" b="1" dirty="0" smtClean="0"/>
                <a:t>~ 2013.1.11(</a:t>
              </a:r>
              <a:r>
                <a:rPr lang="ko-KR" altLang="en-US" sz="1200" b="1" dirty="0" smtClean="0"/>
                <a:t>금</a:t>
              </a:r>
              <a:r>
                <a:rPr lang="en-US" altLang="ko-KR" sz="1200" b="1" dirty="0" smtClean="0"/>
                <a:t>) 18</a:t>
              </a:r>
              <a:r>
                <a:rPr lang="ko-KR" altLang="en-US" sz="1200" b="1" dirty="0" smtClean="0"/>
                <a:t>시</a:t>
              </a:r>
              <a:r>
                <a:rPr lang="en-US" altLang="ko-KR" sz="1200" dirty="0" smtClean="0"/>
                <a:t>(</a:t>
              </a:r>
              <a:r>
                <a:rPr lang="ko-KR" altLang="en-US" sz="1200" dirty="0" smtClean="0"/>
                <a:t>일∙공휴일 포함 </a:t>
              </a:r>
              <a:r>
                <a:rPr lang="en-US" altLang="ko-KR" sz="1200" dirty="0" smtClean="0"/>
                <a:t>24</a:t>
              </a:r>
              <a:r>
                <a:rPr lang="ko-KR" altLang="en-US" sz="1200" dirty="0" smtClean="0"/>
                <a:t>시간 신청가능</a:t>
              </a:r>
              <a:r>
                <a:rPr lang="en-US" altLang="ko-KR" sz="1200" dirty="0" smtClean="0"/>
                <a:t>)</a:t>
              </a:r>
            </a:p>
            <a:p>
              <a:r>
                <a:rPr lang="ko-KR" altLang="en-US" sz="1200" dirty="0" smtClean="0"/>
                <a:t>○ </a:t>
              </a:r>
              <a:r>
                <a:rPr lang="ko-KR" altLang="en-US" sz="1200" b="1" dirty="0" smtClean="0"/>
                <a:t>서류제출 기간 </a:t>
              </a:r>
              <a:r>
                <a:rPr lang="en-US" altLang="ko-KR" sz="1200" b="1" dirty="0" smtClean="0"/>
                <a:t>: 2012.12.13(</a:t>
              </a:r>
              <a:r>
                <a:rPr lang="ko-KR" altLang="en-US" sz="1200" b="1" dirty="0" smtClean="0"/>
                <a:t>목</a:t>
              </a:r>
              <a:r>
                <a:rPr lang="en-US" altLang="ko-KR" sz="1200" b="1" dirty="0" smtClean="0"/>
                <a:t>) 9</a:t>
              </a:r>
              <a:r>
                <a:rPr lang="ko-KR" altLang="en-US" sz="1200" b="1" dirty="0" smtClean="0"/>
                <a:t>시 </a:t>
              </a:r>
              <a:r>
                <a:rPr lang="en-US" altLang="ko-KR" sz="1200" b="1" dirty="0" smtClean="0"/>
                <a:t>~ 2013.1.16(</a:t>
              </a:r>
              <a:r>
                <a:rPr lang="ko-KR" altLang="en-US" sz="1200" b="1" dirty="0" smtClean="0"/>
                <a:t>수</a:t>
              </a:r>
              <a:r>
                <a:rPr lang="en-US" altLang="ko-KR" sz="1200" b="1" dirty="0" smtClean="0"/>
                <a:t>) 18</a:t>
              </a:r>
              <a:r>
                <a:rPr lang="ko-KR" altLang="en-US" sz="1200" b="1" dirty="0" smtClean="0"/>
                <a:t>시</a:t>
              </a:r>
              <a:endParaRPr lang="en-US" altLang="ko-KR" sz="1200" b="1" dirty="0" smtClean="0"/>
            </a:p>
            <a:p>
              <a:r>
                <a:rPr lang="en-US" altLang="ko-KR" sz="1200" dirty="0"/>
                <a:t> </a:t>
              </a:r>
              <a:r>
                <a:rPr lang="en-US" altLang="ko-KR" sz="1200" dirty="0" smtClean="0"/>
                <a:t>   - </a:t>
              </a:r>
              <a:r>
                <a:rPr lang="ko-KR" altLang="en-US" sz="1200" dirty="0" smtClean="0"/>
                <a:t>파일 업로드 </a:t>
              </a:r>
              <a:r>
                <a:rPr lang="en-US" altLang="ko-KR" sz="1200" dirty="0" smtClean="0"/>
                <a:t>: [</a:t>
              </a:r>
              <a:r>
                <a:rPr lang="ko-KR" altLang="en-US" sz="1200" dirty="0" smtClean="0"/>
                <a:t>국가장학금 홈페이지</a:t>
              </a:r>
              <a:r>
                <a:rPr lang="en-US" altLang="ko-KR" sz="1200" dirty="0" smtClean="0"/>
                <a:t>]-[</a:t>
              </a:r>
              <a:r>
                <a:rPr lang="ko-KR" altLang="en-US" sz="1200" dirty="0" smtClean="0"/>
                <a:t>사이버창구</a:t>
              </a:r>
              <a:r>
                <a:rPr lang="en-US" altLang="ko-KR" sz="1200" dirty="0" smtClean="0"/>
                <a:t>]-[</a:t>
              </a:r>
              <a:r>
                <a:rPr lang="ko-KR" altLang="en-US" sz="1200" dirty="0" smtClean="0"/>
                <a:t>장학</a:t>
              </a:r>
              <a:r>
                <a:rPr lang="en-US" altLang="ko-KR" sz="1200" dirty="0" smtClean="0"/>
                <a:t>/</a:t>
              </a:r>
              <a:r>
                <a:rPr lang="ko-KR" altLang="en-US" sz="1200" dirty="0" smtClean="0"/>
                <a:t>대출 신청</a:t>
              </a:r>
              <a:r>
                <a:rPr lang="en-US" altLang="ko-KR" sz="1200" dirty="0" smtClean="0"/>
                <a:t>]-[</a:t>
              </a:r>
              <a:r>
                <a:rPr lang="ko-KR" altLang="en-US" sz="1200" dirty="0" smtClean="0"/>
                <a:t>신청현황</a:t>
              </a:r>
              <a:r>
                <a:rPr lang="en-US" altLang="ko-KR" sz="1200" dirty="0" smtClean="0"/>
                <a:t>]</a:t>
              </a:r>
            </a:p>
            <a:p>
              <a:r>
                <a:rPr lang="en-US" altLang="ko-KR" sz="1200" dirty="0"/>
                <a:t> </a:t>
              </a:r>
              <a:r>
                <a:rPr lang="en-US" altLang="ko-KR" sz="1200" dirty="0" smtClean="0"/>
                <a:t>   - </a:t>
              </a:r>
              <a:r>
                <a:rPr lang="ko-KR" altLang="en-US" sz="1200" dirty="0" smtClean="0"/>
                <a:t>팩스 제출 </a:t>
              </a:r>
              <a:r>
                <a:rPr lang="en-US" altLang="ko-KR" sz="1200" dirty="0" smtClean="0"/>
                <a:t>: 02-3419-8800</a:t>
              </a:r>
            </a:p>
            <a:p>
              <a:r>
                <a:rPr lang="en-US" altLang="ko-KR" sz="1200" dirty="0" smtClean="0"/>
                <a:t>      </a:t>
              </a:r>
              <a:r>
                <a:rPr lang="en-US" altLang="ko-KR" sz="1050" dirty="0" smtClean="0"/>
                <a:t>※  </a:t>
              </a:r>
              <a:r>
                <a:rPr lang="ko-KR" altLang="en-US" sz="1050" dirty="0" smtClean="0"/>
                <a:t>파</a:t>
              </a:r>
              <a:r>
                <a:rPr lang="ko-KR" altLang="en-US" sz="1050" dirty="0"/>
                <a:t>일 </a:t>
              </a:r>
              <a:r>
                <a:rPr lang="ko-KR" altLang="en-US" sz="1050" dirty="0" smtClean="0"/>
                <a:t>업로드 및 팩스제출 중 한가지로만 제출</a:t>
              </a:r>
              <a:endParaRPr lang="en-US" altLang="ko-KR" sz="1200" dirty="0" smtClean="0"/>
            </a:p>
            <a:p>
              <a:r>
                <a:rPr lang="ko-KR" altLang="en-US" sz="1200" dirty="0" smtClean="0"/>
                <a:t>○ 국가장학금 관련 문의전화 </a:t>
              </a:r>
              <a:r>
                <a:rPr lang="en-US" altLang="ko-KR" sz="1200" dirty="0" smtClean="0"/>
                <a:t>: 02-1599-2000</a:t>
              </a:r>
              <a:endParaRPr lang="ko-KR" altLang="en-US" sz="1200" dirty="0"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404664"/>
            <a:ext cx="7534275" cy="536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0" y="0"/>
            <a:ext cx="9144000" cy="400110"/>
          </a:xfrm>
          <a:prstGeom prst="rect">
            <a:avLst/>
          </a:prstGeom>
          <a:solidFill>
            <a:srgbClr val="0066FF"/>
          </a:solidFill>
        </p:spPr>
        <p:txBody>
          <a:bodyPr wrap="square" rtlCol="0">
            <a:spAutoFit/>
          </a:bodyPr>
          <a:lstStyle/>
          <a:p>
            <a:r>
              <a:rPr lang="ko-KR" altLang="en-US" sz="2000" b="1" dirty="0" smtClean="0">
                <a:solidFill>
                  <a:schemeClr val="bg1"/>
                </a:solidFill>
              </a:rPr>
              <a:t>국가장학금 </a:t>
            </a:r>
            <a:r>
              <a:rPr lang="ko-KR" altLang="en-US" sz="2000" b="1" dirty="0" smtClean="0">
                <a:solidFill>
                  <a:schemeClr val="bg1"/>
                </a:solidFill>
              </a:rPr>
              <a:t>신청하기 </a:t>
            </a:r>
            <a:r>
              <a:rPr lang="en-US" altLang="ko-KR" sz="2000" b="1" dirty="0" smtClean="0">
                <a:solidFill>
                  <a:schemeClr val="bg1"/>
                </a:solidFill>
              </a:rPr>
              <a:t>: </a:t>
            </a:r>
            <a:r>
              <a:rPr lang="ko-KR" altLang="en-US" sz="2000" b="1" dirty="0" smtClean="0">
                <a:solidFill>
                  <a:schemeClr val="bg1"/>
                </a:solidFill>
              </a:rPr>
              <a:t>공인인증서로 로그인</a:t>
            </a:r>
            <a:r>
              <a:rPr lang="en-US" altLang="ko-KR" sz="2000" b="1" dirty="0" smtClean="0">
                <a:solidFill>
                  <a:schemeClr val="bg1"/>
                </a:solidFill>
              </a:rPr>
              <a:t> 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5685055"/>
            <a:ext cx="9144000" cy="1200329"/>
          </a:xfrm>
          <a:prstGeom prst="rect">
            <a:avLst/>
          </a:prstGeom>
          <a:solidFill>
            <a:srgbClr val="B9F7FD"/>
          </a:solidFill>
        </p:spPr>
        <p:txBody>
          <a:bodyPr wrap="square" rtlCol="0">
            <a:spAutoFit/>
          </a:bodyPr>
          <a:lstStyle/>
          <a:p>
            <a:r>
              <a:rPr lang="ko-KR" altLang="en-US" sz="1200" dirty="0" smtClean="0"/>
              <a:t>○ </a:t>
            </a:r>
            <a:r>
              <a:rPr lang="ko-KR" altLang="en-US" sz="1200" b="1" dirty="0" smtClean="0"/>
              <a:t>국가장학금 신청을 위해 공인인증서 필요</a:t>
            </a:r>
            <a:endParaRPr lang="en-US" altLang="ko-KR" sz="1200" b="1" dirty="0" smtClean="0"/>
          </a:p>
          <a:p>
            <a:r>
              <a:rPr lang="en-US" altLang="ko-KR" sz="1200" dirty="0"/>
              <a:t> </a:t>
            </a:r>
            <a:r>
              <a:rPr lang="en-US" altLang="ko-KR" sz="1200" dirty="0" smtClean="0"/>
              <a:t>  - </a:t>
            </a:r>
            <a:r>
              <a:rPr lang="ko-KR" altLang="en-US" sz="1200" dirty="0" smtClean="0"/>
              <a:t>공인인증서는 인터넷상 거래를 위한 본인확인 용도로 사용</a:t>
            </a:r>
            <a:endParaRPr lang="en-US" altLang="ko-KR" sz="1200" dirty="0" smtClean="0"/>
          </a:p>
          <a:p>
            <a:r>
              <a:rPr lang="en-US" altLang="ko-KR" sz="1200" dirty="0" smtClean="0"/>
              <a:t> </a:t>
            </a:r>
            <a:r>
              <a:rPr lang="ko-KR" altLang="en-US" sz="1200" dirty="0" smtClean="0"/>
              <a:t>○</a:t>
            </a:r>
            <a:r>
              <a:rPr lang="en-US" altLang="ko-KR" sz="1200" dirty="0" smtClean="0"/>
              <a:t> </a:t>
            </a:r>
            <a:r>
              <a:rPr lang="ko-KR" altLang="en-US" sz="1200" dirty="0" smtClean="0"/>
              <a:t>공인인증서 발급절차</a:t>
            </a:r>
            <a:endParaRPr lang="en-US" altLang="ko-KR" sz="1200" dirty="0" smtClean="0"/>
          </a:p>
          <a:p>
            <a:r>
              <a:rPr lang="en-US" altLang="ko-KR" sz="1200" dirty="0"/>
              <a:t> </a:t>
            </a:r>
            <a:r>
              <a:rPr lang="en-US" altLang="ko-KR" sz="1200" dirty="0" smtClean="0"/>
              <a:t>  - </a:t>
            </a:r>
            <a:r>
              <a:rPr lang="ko-KR" altLang="en-US" sz="1200" dirty="0" smtClean="0"/>
              <a:t>재단과 업무제휴 협약체결 은행을 방문하여 계좌개설 및 인터넷 </a:t>
            </a:r>
            <a:r>
              <a:rPr lang="ko-KR" altLang="en-US" sz="1200" dirty="0" err="1" smtClean="0"/>
              <a:t>뱅킹</a:t>
            </a:r>
            <a:r>
              <a:rPr lang="ko-KR" altLang="en-US" sz="1200" dirty="0" smtClean="0"/>
              <a:t> 가입 후 해당은행 홈페이지에서 공인인증서 무료 발급</a:t>
            </a:r>
            <a:endParaRPr lang="en-US" altLang="ko-KR" sz="1200" dirty="0" smtClean="0"/>
          </a:p>
          <a:p>
            <a:r>
              <a:rPr lang="en-US" altLang="ko-KR" sz="1200" dirty="0"/>
              <a:t> </a:t>
            </a:r>
            <a:r>
              <a:rPr lang="en-US" altLang="ko-KR" sz="1200" dirty="0" smtClean="0"/>
              <a:t>  - </a:t>
            </a:r>
            <a:r>
              <a:rPr lang="ko-KR" altLang="en-US" sz="1200" dirty="0" smtClean="0"/>
              <a:t>제휴은행 </a:t>
            </a:r>
            <a:r>
              <a:rPr lang="en-US" altLang="ko-KR" sz="1200" dirty="0" smtClean="0"/>
              <a:t>: </a:t>
            </a:r>
            <a:r>
              <a:rPr lang="ko-KR" altLang="en-US" sz="1200" dirty="0" smtClean="0"/>
              <a:t>외환</a:t>
            </a:r>
            <a:r>
              <a:rPr lang="en-US" altLang="ko-KR" sz="1200" dirty="0" smtClean="0"/>
              <a:t>, </a:t>
            </a:r>
            <a:r>
              <a:rPr lang="ko-KR" altLang="en-US" sz="1200" dirty="0" smtClean="0"/>
              <a:t>우리</a:t>
            </a:r>
            <a:r>
              <a:rPr lang="en-US" altLang="ko-KR" sz="1200" dirty="0" smtClean="0"/>
              <a:t>, </a:t>
            </a:r>
            <a:r>
              <a:rPr lang="ko-KR" altLang="en-US" sz="1200" dirty="0" smtClean="0"/>
              <a:t>국민</a:t>
            </a:r>
            <a:r>
              <a:rPr lang="en-US" altLang="ko-KR" sz="1200" dirty="0" smtClean="0"/>
              <a:t>, </a:t>
            </a:r>
            <a:r>
              <a:rPr lang="ko-KR" altLang="en-US" sz="1200" dirty="0" smtClean="0"/>
              <a:t>신한</a:t>
            </a:r>
            <a:r>
              <a:rPr lang="en-US" altLang="ko-KR" sz="1200" dirty="0" smtClean="0"/>
              <a:t>, </a:t>
            </a:r>
            <a:r>
              <a:rPr lang="ko-KR" altLang="en-US" sz="1200" dirty="0" smtClean="0"/>
              <a:t>기업</a:t>
            </a:r>
            <a:r>
              <a:rPr lang="en-US" altLang="ko-KR" sz="1200" dirty="0" smtClean="0"/>
              <a:t>, </a:t>
            </a:r>
            <a:r>
              <a:rPr lang="ko-KR" altLang="en-US" sz="1200" dirty="0" smtClean="0"/>
              <a:t>경남</a:t>
            </a:r>
            <a:r>
              <a:rPr lang="en-US" altLang="ko-KR" sz="1200" dirty="0" smtClean="0"/>
              <a:t>, </a:t>
            </a:r>
            <a:r>
              <a:rPr lang="ko-KR" altLang="en-US" sz="1200" dirty="0" smtClean="0"/>
              <a:t>농협</a:t>
            </a:r>
            <a:r>
              <a:rPr lang="en-US" altLang="ko-KR" sz="1200" dirty="0" smtClean="0"/>
              <a:t>, </a:t>
            </a:r>
            <a:r>
              <a:rPr lang="ko-KR" altLang="en-US" sz="1200" dirty="0" smtClean="0"/>
              <a:t>광주</a:t>
            </a:r>
            <a:r>
              <a:rPr lang="en-US" altLang="ko-KR" sz="1200" dirty="0" smtClean="0"/>
              <a:t>, </a:t>
            </a:r>
            <a:r>
              <a:rPr lang="ko-KR" altLang="en-US" sz="1200" dirty="0" smtClean="0"/>
              <a:t>대구</a:t>
            </a:r>
            <a:r>
              <a:rPr lang="en-US" altLang="ko-KR" sz="1200" dirty="0" smtClean="0"/>
              <a:t>, </a:t>
            </a:r>
            <a:r>
              <a:rPr lang="ko-KR" altLang="en-US" sz="1200" dirty="0" smtClean="0"/>
              <a:t>부산</a:t>
            </a:r>
            <a:r>
              <a:rPr lang="en-US" altLang="ko-KR" sz="1200" dirty="0" smtClean="0"/>
              <a:t>, </a:t>
            </a:r>
            <a:r>
              <a:rPr lang="ko-KR" altLang="en-US" sz="1200" dirty="0" smtClean="0"/>
              <a:t>수협</a:t>
            </a:r>
            <a:r>
              <a:rPr lang="en-US" altLang="ko-KR" sz="1200" dirty="0" smtClean="0"/>
              <a:t>, SC</a:t>
            </a:r>
            <a:r>
              <a:rPr lang="ko-KR" altLang="en-US" sz="1200" dirty="0" smtClean="0"/>
              <a:t>제일</a:t>
            </a:r>
            <a:r>
              <a:rPr lang="en-US" altLang="ko-KR" sz="1200" dirty="0" smtClean="0"/>
              <a:t>, </a:t>
            </a:r>
            <a:r>
              <a:rPr lang="ko-KR" altLang="en-US" sz="1200" dirty="0" smtClean="0"/>
              <a:t>전북</a:t>
            </a:r>
            <a:r>
              <a:rPr lang="en-US" altLang="ko-KR" sz="1200" dirty="0" smtClean="0"/>
              <a:t>, </a:t>
            </a:r>
            <a:r>
              <a:rPr lang="ko-KR" altLang="en-US" sz="1200" dirty="0" smtClean="0"/>
              <a:t>하나</a:t>
            </a:r>
            <a:r>
              <a:rPr lang="en-US" altLang="ko-KR" sz="1200" dirty="0" smtClean="0"/>
              <a:t>, </a:t>
            </a:r>
            <a:r>
              <a:rPr lang="ko-KR" altLang="en-US" sz="1200" dirty="0" smtClean="0"/>
              <a:t>제주</a:t>
            </a:r>
            <a:r>
              <a:rPr lang="en-US" altLang="ko-KR" sz="1200" dirty="0" smtClean="0"/>
              <a:t>, </a:t>
            </a:r>
            <a:r>
              <a:rPr lang="ko-KR" altLang="en-US" sz="1200" dirty="0" smtClean="0"/>
              <a:t>우체국</a:t>
            </a:r>
            <a:endParaRPr lang="en-US" altLang="ko-KR" sz="1200" dirty="0" smtClean="0"/>
          </a:p>
          <a:p>
            <a:r>
              <a:rPr lang="en-US" altLang="ko-KR" sz="1200" dirty="0"/>
              <a:t> </a:t>
            </a:r>
            <a:r>
              <a:rPr lang="en-US" altLang="ko-KR" sz="1200" dirty="0" smtClean="0"/>
              <a:t>  - </a:t>
            </a:r>
            <a:r>
              <a:rPr lang="ko-KR" altLang="en-US" sz="1200" dirty="0" smtClean="0"/>
              <a:t>기 공인인증서 보유자는 종전 인증서 사용 가능</a:t>
            </a:r>
            <a:endParaRPr lang="en-US" altLang="ko-KR" sz="1200" dirty="0" smtClean="0"/>
          </a:p>
        </p:txBody>
      </p:sp>
      <p:sp>
        <p:nvSpPr>
          <p:cNvPr id="10" name="직사각형 9"/>
          <p:cNvSpPr/>
          <p:nvPr/>
        </p:nvSpPr>
        <p:spPr>
          <a:xfrm>
            <a:off x="5441429" y="2915419"/>
            <a:ext cx="2664296" cy="864096"/>
          </a:xfrm>
          <a:prstGeom prst="rect">
            <a:avLst/>
          </a:prstGeom>
          <a:noFill/>
          <a:ln w="44450" cap="rnd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/>
          <p:cNvSpPr/>
          <p:nvPr/>
        </p:nvSpPr>
        <p:spPr>
          <a:xfrm>
            <a:off x="3467497" y="4926310"/>
            <a:ext cx="1800200" cy="288032"/>
          </a:xfrm>
          <a:prstGeom prst="rect">
            <a:avLst/>
          </a:prstGeom>
          <a:noFill/>
          <a:ln w="44450" cap="rnd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>
            <a:off x="3875162" y="5348833"/>
            <a:ext cx="691505" cy="216024"/>
          </a:xfrm>
          <a:prstGeom prst="rect">
            <a:avLst/>
          </a:prstGeom>
          <a:noFill/>
          <a:ln w="44450" cap="rnd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그룹 10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4098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85763" y="547688"/>
              <a:ext cx="8372475" cy="57626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13" name="그룹 12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" name="그룹 9"/>
              <p:cNvGrpSpPr/>
              <p:nvPr/>
            </p:nvGrpSpPr>
            <p:grpSpPr>
              <a:xfrm>
                <a:off x="0" y="0"/>
                <a:ext cx="9144000" cy="6858000"/>
                <a:chOff x="0" y="0"/>
                <a:chExt cx="9144000" cy="6858000"/>
              </a:xfrm>
            </p:grpSpPr>
            <p:sp>
              <p:nvSpPr>
                <p:cNvPr id="6" name="TextBox 5"/>
                <p:cNvSpPr txBox="1"/>
                <p:nvPr/>
              </p:nvSpPr>
              <p:spPr>
                <a:xfrm>
                  <a:off x="0" y="0"/>
                  <a:ext cx="9144000" cy="400110"/>
                </a:xfrm>
                <a:prstGeom prst="rect">
                  <a:avLst/>
                </a:prstGeom>
                <a:solidFill>
                  <a:srgbClr val="0066FF"/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ko-KR" altLang="en-US" sz="2000" b="1" dirty="0" smtClean="0">
                      <a:solidFill>
                        <a:schemeClr val="bg1"/>
                      </a:solidFill>
                    </a:rPr>
                    <a:t>국가장학금 </a:t>
                  </a:r>
                  <a:r>
                    <a:rPr lang="ko-KR" altLang="en-US" sz="2000" b="1" dirty="0" smtClean="0">
                      <a:solidFill>
                        <a:schemeClr val="bg1"/>
                      </a:solidFill>
                    </a:rPr>
                    <a:t>신청하기 </a:t>
                  </a:r>
                  <a:r>
                    <a:rPr lang="en-US" altLang="ko-KR" sz="2000" b="1" dirty="0" smtClean="0">
                      <a:solidFill>
                        <a:schemeClr val="bg1"/>
                      </a:solidFill>
                    </a:rPr>
                    <a:t>: </a:t>
                  </a:r>
                  <a:r>
                    <a:rPr lang="ko-KR" altLang="en-US" sz="2000" b="1" dirty="0" smtClean="0">
                      <a:solidFill>
                        <a:schemeClr val="bg1"/>
                      </a:solidFill>
                    </a:rPr>
                    <a:t>신청서 작성</a:t>
                  </a:r>
                  <a:r>
                    <a:rPr lang="en-US" altLang="ko-KR" sz="2000" b="1" dirty="0" smtClean="0">
                      <a:solidFill>
                        <a:schemeClr val="bg1"/>
                      </a:solidFill>
                    </a:rPr>
                    <a:t>(1. </a:t>
                  </a:r>
                  <a:r>
                    <a:rPr lang="ko-KR" altLang="en-US" sz="2000" b="1" dirty="0" smtClean="0">
                      <a:solidFill>
                        <a:schemeClr val="bg1"/>
                      </a:solidFill>
                    </a:rPr>
                    <a:t>신청동의 및 서약</a:t>
                  </a:r>
                  <a:r>
                    <a:rPr lang="en-US" altLang="ko-KR" sz="2000" b="1" dirty="0" smtClean="0">
                      <a:solidFill>
                        <a:schemeClr val="bg1"/>
                      </a:solidFill>
                    </a:rPr>
                    <a:t>)</a:t>
                  </a:r>
                  <a:endParaRPr lang="ko-KR" altLang="en-US" sz="2000" b="1" dirty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7" name="직사각형 6"/>
                <p:cNvSpPr/>
                <p:nvPr/>
              </p:nvSpPr>
              <p:spPr>
                <a:xfrm>
                  <a:off x="5534738" y="5518836"/>
                  <a:ext cx="792088" cy="288032"/>
                </a:xfrm>
                <a:prstGeom prst="rect">
                  <a:avLst/>
                </a:prstGeom>
                <a:noFill/>
                <a:ln w="44450" cap="rnd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9" name="TextBox 8"/>
                <p:cNvSpPr txBox="1"/>
                <p:nvPr/>
              </p:nvSpPr>
              <p:spPr>
                <a:xfrm>
                  <a:off x="0" y="6396335"/>
                  <a:ext cx="9144000" cy="461665"/>
                </a:xfrm>
                <a:prstGeom prst="rect">
                  <a:avLst/>
                </a:prstGeom>
                <a:solidFill>
                  <a:srgbClr val="B9F7FD"/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ko-KR" altLang="en-US" sz="1200" dirty="0" smtClean="0"/>
                    <a:t>○ </a:t>
                  </a:r>
                  <a:r>
                    <a:rPr lang="ko-KR" altLang="en-US" sz="1200" b="1" dirty="0" smtClean="0"/>
                    <a:t>개인정보 제공동의 및 서약</a:t>
                  </a:r>
                  <a:endParaRPr lang="en-US" altLang="ko-KR" sz="1200" b="1" dirty="0" smtClean="0"/>
                </a:p>
                <a:p>
                  <a:r>
                    <a:rPr lang="en-US" altLang="ko-KR" sz="1200" dirty="0"/>
                    <a:t> </a:t>
                  </a:r>
                  <a:r>
                    <a:rPr lang="en-US" altLang="ko-KR" sz="1200" dirty="0" smtClean="0"/>
                    <a:t>   - </a:t>
                  </a:r>
                  <a:r>
                    <a:rPr lang="ko-KR" altLang="en-US" sz="1200" dirty="0" smtClean="0"/>
                    <a:t>동의 체크 및 공인인증서를 통한 확인</a:t>
                  </a:r>
                  <a:endParaRPr lang="en-US" altLang="ko-KR" sz="1200" dirty="0" smtClean="0"/>
                </a:p>
              </p:txBody>
            </p:sp>
          </p:grpSp>
          <p:pic>
            <p:nvPicPr>
              <p:cNvPr id="5127" name="Picture 7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1763688" y="2780928"/>
                <a:ext cx="2847975" cy="34194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그룹 10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7171" name="Picture 3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11560" y="322709"/>
              <a:ext cx="7903382" cy="57705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" name="TextBox 6"/>
            <p:cNvSpPr txBox="1"/>
            <p:nvPr/>
          </p:nvSpPr>
          <p:spPr>
            <a:xfrm>
              <a:off x="0" y="6027003"/>
              <a:ext cx="9144000" cy="830997"/>
            </a:xfrm>
            <a:prstGeom prst="rect">
              <a:avLst/>
            </a:prstGeom>
            <a:solidFill>
              <a:srgbClr val="B9F7FD"/>
            </a:solidFill>
          </p:spPr>
          <p:txBody>
            <a:bodyPr wrap="square" rtlCol="0">
              <a:spAutoFit/>
            </a:bodyPr>
            <a:lstStyle/>
            <a:p>
              <a:r>
                <a:rPr lang="ko-KR" altLang="en-US" sz="1200" dirty="0" smtClean="0"/>
                <a:t>○ </a:t>
              </a:r>
              <a:r>
                <a:rPr lang="ko-KR" altLang="en-US" sz="1200" b="1" dirty="0" smtClean="0"/>
                <a:t>학교정보 입력</a:t>
              </a:r>
              <a:r>
                <a:rPr lang="ko-KR" altLang="en-US" sz="1200" dirty="0" smtClean="0"/>
                <a:t> </a:t>
              </a:r>
              <a:r>
                <a:rPr lang="en-US" altLang="ko-KR" sz="1200" b="1" dirty="0" smtClean="0"/>
                <a:t>: </a:t>
              </a:r>
              <a:r>
                <a:rPr lang="ko-KR" altLang="en-US" sz="1200" b="1" dirty="0" err="1" smtClean="0"/>
                <a:t>학적구분</a:t>
              </a:r>
              <a:r>
                <a:rPr lang="en-US" altLang="ko-KR" sz="1200" b="1" dirty="0" smtClean="0"/>
                <a:t>(</a:t>
              </a:r>
              <a:r>
                <a:rPr lang="ko-KR" altLang="en-US" sz="1200" b="1" dirty="0" smtClean="0"/>
                <a:t>신입 ∙ </a:t>
              </a:r>
              <a:r>
                <a:rPr lang="ko-KR" altLang="en-US" sz="1200" b="1" dirty="0" err="1" smtClean="0"/>
                <a:t>재입</a:t>
              </a:r>
              <a:r>
                <a:rPr lang="ko-KR" altLang="en-US" sz="1200" b="1" dirty="0" smtClean="0"/>
                <a:t> ∙ 편입</a:t>
              </a:r>
              <a:r>
                <a:rPr lang="en-US" altLang="ko-KR" sz="1200" b="1" dirty="0" smtClean="0"/>
                <a:t>)</a:t>
              </a:r>
              <a:r>
                <a:rPr lang="ko-KR" altLang="en-US" sz="1200" b="1" dirty="0" smtClean="0"/>
                <a:t>을 정확하게 선택</a:t>
              </a:r>
              <a:endParaRPr lang="en-US" altLang="ko-KR" sz="1200" b="1" dirty="0" smtClean="0"/>
            </a:p>
            <a:p>
              <a:r>
                <a:rPr lang="en-US" altLang="ko-KR" sz="1200" dirty="0"/>
                <a:t> </a:t>
              </a:r>
              <a:r>
                <a:rPr lang="en-US" altLang="ko-KR" sz="1200" dirty="0" smtClean="0"/>
                <a:t>   - </a:t>
              </a:r>
              <a:r>
                <a:rPr lang="ko-KR" altLang="en-US" sz="1200" dirty="0" smtClean="0"/>
                <a:t>재학생 </a:t>
              </a:r>
              <a:r>
                <a:rPr lang="en-US" altLang="ko-KR" sz="1200" dirty="0" smtClean="0"/>
                <a:t>: </a:t>
              </a:r>
              <a:r>
                <a:rPr lang="ko-KR" altLang="en-US" sz="1200" dirty="0" smtClean="0"/>
                <a:t>소속대학의 정보를 입력</a:t>
              </a:r>
              <a:endParaRPr lang="en-US" altLang="ko-KR" sz="1200" dirty="0" smtClean="0"/>
            </a:p>
            <a:p>
              <a:r>
                <a:rPr lang="en-US" altLang="ko-KR" sz="1200" dirty="0"/>
                <a:t> </a:t>
              </a:r>
              <a:r>
                <a:rPr lang="en-US" altLang="ko-KR" sz="1200" dirty="0" smtClean="0"/>
                <a:t>   - </a:t>
              </a:r>
              <a:r>
                <a:rPr lang="ko-KR" altLang="en-US" sz="1200" dirty="0" smtClean="0"/>
                <a:t>신입생 ∙ </a:t>
              </a:r>
              <a:r>
                <a:rPr lang="ko-KR" altLang="en-US" sz="1200" dirty="0" err="1" smtClean="0"/>
                <a:t>재입학생</a:t>
              </a:r>
              <a:r>
                <a:rPr lang="ko-KR" altLang="en-US" sz="1200" dirty="0" smtClean="0"/>
                <a:t> </a:t>
              </a:r>
              <a:r>
                <a:rPr lang="en-US" altLang="ko-KR" sz="1200" dirty="0" smtClean="0"/>
                <a:t>: </a:t>
              </a:r>
              <a:r>
                <a:rPr lang="ko-KR" altLang="en-US" sz="1200" dirty="0" smtClean="0"/>
                <a:t>소속대학이 정해진 경우 소속대학 입력</a:t>
              </a:r>
              <a:r>
                <a:rPr lang="en-US" altLang="ko-KR" sz="1200" dirty="0" smtClean="0"/>
                <a:t>, </a:t>
              </a:r>
              <a:r>
                <a:rPr lang="ko-KR" altLang="en-US" sz="1200" dirty="0" smtClean="0"/>
                <a:t>소속대학 미정의 경우 대학입력 필요 없음</a:t>
              </a:r>
              <a:endParaRPr lang="en-US" altLang="ko-KR" sz="1200" dirty="0" smtClean="0"/>
            </a:p>
            <a:p>
              <a:r>
                <a:rPr lang="en-US" altLang="ko-KR" sz="1200" dirty="0"/>
                <a:t> </a:t>
              </a:r>
              <a:r>
                <a:rPr lang="en-US" altLang="ko-KR" sz="1200" dirty="0" smtClean="0"/>
                <a:t>      ※ </a:t>
              </a:r>
              <a:r>
                <a:rPr lang="ko-KR" altLang="en-US" sz="1200" dirty="0" smtClean="0"/>
                <a:t>신입생 ∙ 재입학생의 </a:t>
              </a:r>
              <a:r>
                <a:rPr lang="ko-KR" altLang="en-US" sz="1200" dirty="0" err="1" smtClean="0"/>
                <a:t>입학년월</a:t>
              </a:r>
              <a:r>
                <a:rPr lang="ko-KR" altLang="en-US" sz="1200" dirty="0" smtClean="0"/>
                <a:t> </a:t>
              </a:r>
              <a:r>
                <a:rPr lang="en-US" altLang="ko-KR" sz="1200" dirty="0" smtClean="0"/>
                <a:t>:</a:t>
              </a:r>
              <a:r>
                <a:rPr lang="ko-KR" altLang="en-US" sz="1200" dirty="0" smtClean="0"/>
                <a:t> </a:t>
              </a:r>
              <a:r>
                <a:rPr lang="en-US" altLang="ko-KR" sz="1200" dirty="0" smtClean="0"/>
                <a:t>2013</a:t>
              </a:r>
              <a:r>
                <a:rPr lang="ko-KR" altLang="en-US" sz="1200" dirty="0" smtClean="0"/>
                <a:t>년 </a:t>
              </a:r>
              <a:r>
                <a:rPr lang="en-US" altLang="ko-KR" sz="1200" dirty="0" smtClean="0"/>
                <a:t>3</a:t>
              </a:r>
              <a:r>
                <a:rPr lang="ko-KR" altLang="en-US" sz="1200" dirty="0" smtClean="0"/>
                <a:t>월 </a:t>
              </a:r>
              <a:endParaRPr lang="en-US" altLang="ko-KR" sz="1200" dirty="0" smtClean="0"/>
            </a:p>
          </p:txBody>
        </p:sp>
        <p:sp>
          <p:nvSpPr>
            <p:cNvPr id="8" name="직사각형 7"/>
            <p:cNvSpPr/>
            <p:nvPr/>
          </p:nvSpPr>
          <p:spPr>
            <a:xfrm>
              <a:off x="5364088" y="3284984"/>
              <a:ext cx="1656184" cy="288032"/>
            </a:xfrm>
            <a:prstGeom prst="rect">
              <a:avLst/>
            </a:prstGeom>
            <a:noFill/>
            <a:ln w="44450" cap="rnd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0" y="0"/>
              <a:ext cx="9144000" cy="400110"/>
            </a:xfrm>
            <a:prstGeom prst="rect">
              <a:avLst/>
            </a:prstGeom>
            <a:solidFill>
              <a:srgbClr val="0066FF"/>
            </a:solidFill>
          </p:spPr>
          <p:txBody>
            <a:bodyPr wrap="square" rtlCol="0">
              <a:spAutoFit/>
            </a:bodyPr>
            <a:lstStyle/>
            <a:p>
              <a:r>
                <a:rPr lang="ko-KR" altLang="en-US" sz="2000" b="1" dirty="0" smtClean="0">
                  <a:solidFill>
                    <a:schemeClr val="bg1"/>
                  </a:solidFill>
                </a:rPr>
                <a:t>국가장학금 </a:t>
              </a:r>
              <a:r>
                <a:rPr lang="ko-KR" altLang="en-US" sz="2000" b="1" dirty="0" smtClean="0">
                  <a:solidFill>
                    <a:schemeClr val="bg1"/>
                  </a:solidFill>
                </a:rPr>
                <a:t>신청하기 </a:t>
              </a:r>
              <a:r>
                <a:rPr lang="en-US" altLang="ko-KR" sz="2000" b="1" dirty="0" smtClean="0">
                  <a:solidFill>
                    <a:schemeClr val="bg1"/>
                  </a:solidFill>
                </a:rPr>
                <a:t>: </a:t>
              </a:r>
              <a:r>
                <a:rPr lang="ko-KR" altLang="en-US" sz="2000" b="1" dirty="0" smtClean="0">
                  <a:solidFill>
                    <a:schemeClr val="bg1"/>
                  </a:solidFill>
                </a:rPr>
                <a:t>신청서 작성 </a:t>
              </a:r>
              <a:r>
                <a:rPr lang="en-US" altLang="ko-KR" sz="2000" b="1" dirty="0" smtClean="0">
                  <a:solidFill>
                    <a:schemeClr val="bg1"/>
                  </a:solidFill>
                </a:rPr>
                <a:t>(2. </a:t>
              </a:r>
              <a:r>
                <a:rPr lang="ko-KR" altLang="en-US" sz="2000" b="1" dirty="0" smtClean="0">
                  <a:solidFill>
                    <a:schemeClr val="bg1"/>
                  </a:solidFill>
                </a:rPr>
                <a:t>학교정보 입력</a:t>
              </a:r>
              <a:r>
                <a:rPr lang="en-US" altLang="ko-KR" sz="2000" b="1" dirty="0" smtClean="0">
                  <a:solidFill>
                    <a:schemeClr val="bg1"/>
                  </a:solidFill>
                </a:rPr>
                <a:t>)</a:t>
              </a:r>
              <a:endParaRPr lang="ko-KR" altLang="en-US" sz="2000" b="1" dirty="0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332656"/>
            <a:ext cx="7469088" cy="6061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9" name="그룹 8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7" name="직사각형 6"/>
            <p:cNvSpPr/>
            <p:nvPr/>
          </p:nvSpPr>
          <p:spPr>
            <a:xfrm>
              <a:off x="4760841" y="3158898"/>
              <a:ext cx="2376264" cy="288032"/>
            </a:xfrm>
            <a:prstGeom prst="rect">
              <a:avLst/>
            </a:prstGeom>
            <a:noFill/>
            <a:ln w="44450" cap="rnd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직사각형 7"/>
            <p:cNvSpPr/>
            <p:nvPr/>
          </p:nvSpPr>
          <p:spPr>
            <a:xfrm>
              <a:off x="2312568" y="5877273"/>
              <a:ext cx="2763487" cy="288032"/>
            </a:xfrm>
            <a:prstGeom prst="rect">
              <a:avLst/>
            </a:prstGeom>
            <a:noFill/>
            <a:ln w="44450" cap="rnd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0" y="0"/>
              <a:ext cx="9144000" cy="400110"/>
            </a:xfrm>
            <a:prstGeom prst="rect">
              <a:avLst/>
            </a:prstGeom>
            <a:solidFill>
              <a:srgbClr val="0066FF"/>
            </a:solidFill>
          </p:spPr>
          <p:txBody>
            <a:bodyPr wrap="square" rtlCol="0">
              <a:spAutoFit/>
            </a:bodyPr>
            <a:lstStyle/>
            <a:p>
              <a:r>
                <a:rPr lang="ko-KR" altLang="en-US" sz="2000" b="1" dirty="0" smtClean="0">
                  <a:solidFill>
                    <a:schemeClr val="bg1"/>
                  </a:solidFill>
                </a:rPr>
                <a:t>국가장학금 </a:t>
              </a:r>
              <a:r>
                <a:rPr lang="ko-KR" altLang="en-US" sz="2000" b="1" dirty="0" smtClean="0">
                  <a:solidFill>
                    <a:schemeClr val="bg1"/>
                  </a:solidFill>
                </a:rPr>
                <a:t>신청하기</a:t>
              </a:r>
              <a:r>
                <a:rPr lang="en-US" altLang="ko-KR" sz="2000" b="1" dirty="0" smtClean="0">
                  <a:solidFill>
                    <a:schemeClr val="bg1"/>
                  </a:solidFill>
                </a:rPr>
                <a:t> : </a:t>
              </a:r>
              <a:r>
                <a:rPr lang="ko-KR" altLang="en-US" sz="2000" b="1" dirty="0" smtClean="0">
                  <a:solidFill>
                    <a:schemeClr val="bg1"/>
                  </a:solidFill>
                </a:rPr>
                <a:t>신청서 작성 </a:t>
              </a:r>
              <a:r>
                <a:rPr lang="en-US" altLang="ko-KR" sz="2000" b="1" dirty="0" smtClean="0">
                  <a:solidFill>
                    <a:schemeClr val="bg1"/>
                  </a:solidFill>
                </a:rPr>
                <a:t>(3. </a:t>
              </a:r>
              <a:r>
                <a:rPr lang="ko-KR" altLang="en-US" sz="2000" b="1" dirty="0" smtClean="0">
                  <a:solidFill>
                    <a:schemeClr val="bg1"/>
                  </a:solidFill>
                </a:rPr>
                <a:t>개인정보 입력</a:t>
              </a:r>
              <a:r>
                <a:rPr lang="en-US" altLang="ko-KR" sz="2000" b="1" dirty="0" smtClean="0">
                  <a:solidFill>
                    <a:schemeClr val="bg1"/>
                  </a:solidFill>
                </a:rPr>
                <a:t>)</a:t>
              </a:r>
              <a:endParaRPr lang="ko-KR" altLang="en-US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0" y="6211669"/>
              <a:ext cx="9144000" cy="646331"/>
            </a:xfrm>
            <a:prstGeom prst="rect">
              <a:avLst/>
            </a:prstGeom>
            <a:solidFill>
              <a:srgbClr val="B9F7FD"/>
            </a:solidFill>
          </p:spPr>
          <p:txBody>
            <a:bodyPr wrap="square" rtlCol="0">
              <a:spAutoFit/>
            </a:bodyPr>
            <a:lstStyle/>
            <a:p>
              <a:r>
                <a:rPr lang="ko-KR" altLang="en-US" sz="1200" dirty="0" smtClean="0"/>
                <a:t>○ </a:t>
              </a:r>
              <a:r>
                <a:rPr lang="ko-KR" altLang="en-US" sz="1200" b="1" dirty="0" smtClean="0"/>
                <a:t>개인정보 입력 </a:t>
              </a:r>
              <a:endParaRPr lang="en-US" altLang="ko-KR" sz="1200" b="1" dirty="0" smtClean="0"/>
            </a:p>
            <a:p>
              <a:r>
                <a:rPr lang="en-US" altLang="ko-KR" sz="1200" dirty="0" smtClean="0"/>
                <a:t>    - </a:t>
              </a:r>
              <a:r>
                <a:rPr lang="ko-KR" altLang="en-US" sz="1200" dirty="0" smtClean="0"/>
                <a:t>휴대폰번호 </a:t>
              </a:r>
              <a:r>
                <a:rPr lang="en-US" altLang="ko-KR" sz="1200" dirty="0" smtClean="0"/>
                <a:t>: </a:t>
              </a:r>
              <a:r>
                <a:rPr lang="ko-KR" altLang="en-US" sz="1200" dirty="0" smtClean="0"/>
                <a:t>휴대폰번호 입력 후 인증번호 입력</a:t>
              </a:r>
              <a:endParaRPr lang="en-US" altLang="ko-KR" sz="1200" dirty="0" smtClean="0"/>
            </a:p>
            <a:p>
              <a:r>
                <a:rPr lang="en-US" altLang="ko-KR" sz="1200" dirty="0" smtClean="0"/>
                <a:t>    - </a:t>
              </a:r>
              <a:r>
                <a:rPr lang="ko-KR" altLang="en-US" sz="1200" dirty="0" smtClean="0"/>
                <a:t>결혼여부 선택 </a:t>
              </a:r>
              <a:r>
                <a:rPr lang="en-US" altLang="ko-KR" sz="1200" dirty="0" smtClean="0"/>
                <a:t>: </a:t>
              </a:r>
              <a:r>
                <a:rPr lang="ko-KR" altLang="en-US" sz="1200" dirty="0" smtClean="0"/>
                <a:t>미혼</a:t>
              </a:r>
              <a:r>
                <a:rPr lang="en-US" altLang="ko-KR" sz="1200" dirty="0" smtClean="0"/>
                <a:t>, </a:t>
              </a:r>
              <a:r>
                <a:rPr lang="ko-KR" altLang="en-US" sz="1200" dirty="0" smtClean="0"/>
                <a:t>기혼</a:t>
              </a:r>
              <a:r>
                <a:rPr lang="en-US" altLang="ko-KR" sz="1200" dirty="0" smtClean="0"/>
                <a:t>(</a:t>
              </a:r>
              <a:r>
                <a:rPr lang="ko-KR" altLang="en-US" sz="1200" dirty="0" smtClean="0"/>
                <a:t>배우자 생존</a:t>
              </a:r>
              <a:r>
                <a:rPr lang="en-US" altLang="ko-KR" sz="1200" dirty="0" smtClean="0"/>
                <a:t>, </a:t>
              </a:r>
              <a:r>
                <a:rPr lang="ko-KR" altLang="en-US" sz="1200" dirty="0" smtClean="0"/>
                <a:t>이혼</a:t>
              </a:r>
              <a:r>
                <a:rPr lang="en-US" altLang="ko-KR" sz="1200" dirty="0" smtClean="0"/>
                <a:t>, </a:t>
              </a:r>
              <a:r>
                <a:rPr lang="ko-KR" altLang="en-US" sz="1200" dirty="0" smtClean="0"/>
                <a:t>사별</a:t>
              </a:r>
              <a:r>
                <a:rPr lang="en-US" altLang="ko-KR" sz="1200" dirty="0" smtClean="0"/>
                <a:t>)</a:t>
              </a: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그룹 10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614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835696" y="359399"/>
              <a:ext cx="5040560" cy="54313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9" name="그룹 8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sp>
            <p:nvSpPr>
              <p:cNvPr id="4" name="TextBox 3"/>
              <p:cNvSpPr txBox="1"/>
              <p:nvPr/>
            </p:nvSpPr>
            <p:spPr>
              <a:xfrm>
                <a:off x="0" y="5657671"/>
                <a:ext cx="9144000" cy="1200329"/>
              </a:xfrm>
              <a:prstGeom prst="rect">
                <a:avLst/>
              </a:prstGeom>
              <a:solidFill>
                <a:srgbClr val="B9F7FD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1200" dirty="0" smtClean="0"/>
                  <a:t>○ </a:t>
                </a:r>
                <a:r>
                  <a:rPr lang="ko-KR" altLang="en-US" sz="1200" b="1" dirty="0" smtClean="0"/>
                  <a:t>개인정보 입력 </a:t>
                </a:r>
                <a:endParaRPr lang="en-US" altLang="ko-KR" sz="1200" b="1" dirty="0" smtClean="0"/>
              </a:p>
              <a:p>
                <a:r>
                  <a:rPr lang="en-US" altLang="ko-KR" sz="1200" dirty="0" smtClean="0"/>
                  <a:t>    - </a:t>
                </a:r>
                <a:r>
                  <a:rPr lang="ko-KR" altLang="en-US" sz="1200" dirty="0" smtClean="0"/>
                  <a:t>가족정보 입력 </a:t>
                </a:r>
                <a:r>
                  <a:rPr lang="en-US" altLang="ko-KR" sz="1200" dirty="0" smtClean="0"/>
                  <a:t>: </a:t>
                </a:r>
                <a:r>
                  <a:rPr lang="ko-KR" altLang="en-US" sz="1200" dirty="0" smtClean="0"/>
                  <a:t>미혼의 경우 부모의 정보를</a:t>
                </a:r>
                <a:r>
                  <a:rPr lang="en-US" altLang="ko-KR" sz="1200" dirty="0" smtClean="0"/>
                  <a:t>, </a:t>
                </a:r>
                <a:r>
                  <a:rPr lang="ko-KR" altLang="en-US" sz="1200" dirty="0" smtClean="0"/>
                  <a:t>기혼</a:t>
                </a:r>
                <a:r>
                  <a:rPr lang="en-US" altLang="ko-KR" sz="1200" dirty="0" smtClean="0"/>
                  <a:t>(</a:t>
                </a:r>
                <a:r>
                  <a:rPr lang="ko-KR" altLang="en-US" sz="1200" dirty="0" smtClean="0"/>
                  <a:t>배우</a:t>
                </a:r>
                <a:r>
                  <a:rPr lang="ko-KR" altLang="en-US" sz="1200" dirty="0"/>
                  <a:t>자 </a:t>
                </a:r>
                <a:r>
                  <a:rPr lang="ko-KR" altLang="en-US" sz="1200" dirty="0" smtClean="0"/>
                  <a:t>생존</a:t>
                </a:r>
                <a:r>
                  <a:rPr lang="en-US" altLang="ko-KR" sz="1200" dirty="0" smtClean="0"/>
                  <a:t>)</a:t>
                </a:r>
                <a:r>
                  <a:rPr lang="ko-KR" altLang="en-US" sz="1200" dirty="0" smtClean="0"/>
                  <a:t>의 경우 배우자의 정보를 입력</a:t>
                </a:r>
                <a:endParaRPr lang="en-US" altLang="ko-KR" sz="1200" dirty="0"/>
              </a:p>
              <a:p>
                <a:r>
                  <a:rPr lang="en-US" altLang="ko-KR" sz="1200" dirty="0" smtClean="0"/>
                  <a:t>    - </a:t>
                </a:r>
                <a:r>
                  <a:rPr lang="ko-KR" altLang="en-US" sz="1200" dirty="0" smtClean="0"/>
                  <a:t>부</a:t>
                </a:r>
                <a:r>
                  <a:rPr lang="ko-KR" altLang="en-US" sz="1200" dirty="0"/>
                  <a:t>모 </a:t>
                </a:r>
                <a:r>
                  <a:rPr lang="ko-KR" altLang="en-US" sz="1200" dirty="0" smtClean="0"/>
                  <a:t>또는 배우자의 주민등록번호 입력 시 실명인증 필요</a:t>
                </a:r>
                <a:endParaRPr lang="en-US" altLang="ko-KR" sz="1200" dirty="0" smtClean="0"/>
              </a:p>
              <a:p>
                <a:r>
                  <a:rPr lang="en-US" altLang="ko-KR" sz="1200" dirty="0"/>
                  <a:t> </a:t>
                </a:r>
                <a:r>
                  <a:rPr lang="en-US" altLang="ko-KR" sz="1200" dirty="0" smtClean="0"/>
                  <a:t>   - </a:t>
                </a:r>
                <a:r>
                  <a:rPr lang="ko-KR" altLang="en-US" sz="1200" dirty="0" smtClean="0"/>
                  <a:t>다자</a:t>
                </a:r>
                <a:r>
                  <a:rPr lang="ko-KR" altLang="en-US" sz="1200" dirty="0"/>
                  <a:t>녀 </a:t>
                </a:r>
                <a:r>
                  <a:rPr lang="ko-KR" altLang="en-US" sz="1200" dirty="0" smtClean="0"/>
                  <a:t>정보</a:t>
                </a:r>
                <a:endParaRPr lang="en-US" altLang="ko-KR" sz="1200" dirty="0" smtClean="0"/>
              </a:p>
              <a:p>
                <a:r>
                  <a:rPr lang="en-US" altLang="ko-KR" sz="1200" dirty="0"/>
                  <a:t> </a:t>
                </a:r>
                <a:r>
                  <a:rPr lang="en-US" altLang="ko-KR" sz="1200" dirty="0" smtClean="0"/>
                  <a:t>     • </a:t>
                </a:r>
                <a:r>
                  <a:rPr lang="ko-KR" altLang="en-US" sz="1200" dirty="0" smtClean="0"/>
                  <a:t>미혼의 경우 본인의 형제가 </a:t>
                </a:r>
                <a:r>
                  <a:rPr lang="en-US" altLang="ko-KR" sz="1200" dirty="0" smtClean="0"/>
                  <a:t>3</a:t>
                </a:r>
                <a:r>
                  <a:rPr lang="ko-KR" altLang="en-US" sz="1200" dirty="0" smtClean="0"/>
                  <a:t>명 이상일 경우 국가장학금 </a:t>
                </a:r>
                <a:r>
                  <a:rPr lang="en-US" altLang="ko-KR" sz="1200" dirty="0" smtClean="0"/>
                  <a:t>II</a:t>
                </a:r>
                <a:r>
                  <a:rPr lang="ko-KR" altLang="en-US" sz="1200" dirty="0" smtClean="0"/>
                  <a:t>유형</a:t>
                </a:r>
                <a:r>
                  <a:rPr lang="en-US" altLang="ko-KR" sz="1200" dirty="0" smtClean="0"/>
                  <a:t> </a:t>
                </a:r>
                <a:r>
                  <a:rPr lang="ko-KR" altLang="en-US" sz="1200" dirty="0" smtClean="0"/>
                  <a:t>지원 우대</a:t>
                </a:r>
                <a:r>
                  <a:rPr lang="en-US" altLang="ko-KR" sz="1200" dirty="0" smtClean="0"/>
                  <a:t>(</a:t>
                </a:r>
                <a:r>
                  <a:rPr lang="ko-KR" altLang="en-US" sz="1200" dirty="0" smtClean="0"/>
                  <a:t>대학별 상이</a:t>
                </a:r>
                <a:r>
                  <a:rPr lang="en-US" altLang="ko-KR" sz="1200" dirty="0" smtClean="0"/>
                  <a:t>, </a:t>
                </a:r>
                <a:r>
                  <a:rPr lang="ko-KR" altLang="en-US" sz="1200" dirty="0" err="1" smtClean="0"/>
                  <a:t>부또는</a:t>
                </a:r>
                <a:r>
                  <a:rPr lang="ko-KR" altLang="en-US" sz="1200" dirty="0" err="1"/>
                  <a:t>모</a:t>
                </a:r>
                <a:r>
                  <a:rPr lang="ko-KR" altLang="en-US" sz="1200" dirty="0"/>
                  <a:t> </a:t>
                </a:r>
                <a:r>
                  <a:rPr lang="ko-KR" altLang="en-US" sz="1200" dirty="0" smtClean="0"/>
                  <a:t>명의 가족관계증명서 제출</a:t>
                </a:r>
                <a:r>
                  <a:rPr lang="en-US" altLang="ko-KR" sz="1200" dirty="0" smtClean="0"/>
                  <a:t>)</a:t>
                </a:r>
              </a:p>
              <a:p>
                <a:r>
                  <a:rPr lang="en-US" altLang="ko-KR" sz="1200" dirty="0"/>
                  <a:t> </a:t>
                </a:r>
                <a:r>
                  <a:rPr lang="en-US" altLang="ko-KR" sz="1200" dirty="0" smtClean="0"/>
                  <a:t>     • </a:t>
                </a:r>
                <a:r>
                  <a:rPr lang="ko-KR" altLang="en-US" sz="1200" dirty="0" smtClean="0"/>
                  <a:t>기혼의 경우 본인의 자녀가 </a:t>
                </a:r>
                <a:r>
                  <a:rPr lang="en-US" altLang="ko-KR" sz="1200" dirty="0" smtClean="0"/>
                  <a:t>3</a:t>
                </a:r>
                <a:r>
                  <a:rPr lang="ko-KR" altLang="en-US" sz="1200" dirty="0" smtClean="0"/>
                  <a:t>명 이상일 경우 국가장학금 </a:t>
                </a:r>
                <a:r>
                  <a:rPr lang="en-US" altLang="ko-KR" sz="1200" dirty="0" smtClean="0"/>
                  <a:t>II</a:t>
                </a:r>
                <a:r>
                  <a:rPr lang="ko-KR" altLang="en-US" sz="1200" dirty="0" smtClean="0"/>
                  <a:t>유형 지원 우대</a:t>
                </a:r>
                <a:r>
                  <a:rPr lang="en-US" altLang="ko-KR" sz="1200" dirty="0" smtClean="0"/>
                  <a:t>(</a:t>
                </a:r>
                <a:r>
                  <a:rPr lang="ko-KR" altLang="en-US" sz="1200" dirty="0" smtClean="0"/>
                  <a:t>대학별 상이</a:t>
                </a:r>
                <a:r>
                  <a:rPr lang="en-US" altLang="ko-KR" sz="1200" dirty="0" smtClean="0"/>
                  <a:t>, </a:t>
                </a:r>
                <a:r>
                  <a:rPr lang="ko-KR" altLang="en-US" sz="1200" dirty="0" smtClean="0"/>
                  <a:t>본인 명의 가족관계증명서 제출</a:t>
                </a:r>
                <a:r>
                  <a:rPr lang="en-US" altLang="ko-KR" sz="1200" dirty="0" smtClean="0"/>
                  <a:t>)                     </a:t>
                </a:r>
              </a:p>
            </p:txBody>
          </p:sp>
          <p:sp>
            <p:nvSpPr>
              <p:cNvPr id="3" name="TextBox 2"/>
              <p:cNvSpPr txBox="1"/>
              <p:nvPr/>
            </p:nvSpPr>
            <p:spPr>
              <a:xfrm>
                <a:off x="0" y="0"/>
                <a:ext cx="9144000" cy="400110"/>
              </a:xfrm>
              <a:prstGeom prst="rect">
                <a:avLst/>
              </a:prstGeom>
              <a:solidFill>
                <a:srgbClr val="0066FF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2000" b="1" dirty="0" smtClean="0">
                    <a:solidFill>
                      <a:schemeClr val="bg1"/>
                    </a:solidFill>
                  </a:rPr>
                  <a:t>국가장학금 </a:t>
                </a:r>
                <a:r>
                  <a:rPr lang="ko-KR" altLang="en-US" sz="2000" b="1" dirty="0" smtClean="0">
                    <a:solidFill>
                      <a:schemeClr val="bg1"/>
                    </a:solidFill>
                  </a:rPr>
                  <a:t>신청하기</a:t>
                </a:r>
                <a:r>
                  <a:rPr lang="en-US" altLang="ko-KR" sz="2000" b="1" dirty="0" smtClean="0">
                    <a:solidFill>
                      <a:schemeClr val="bg1"/>
                    </a:solidFill>
                  </a:rPr>
                  <a:t> : </a:t>
                </a:r>
                <a:r>
                  <a:rPr lang="ko-KR" altLang="en-US" sz="2000" b="1" dirty="0" smtClean="0">
                    <a:solidFill>
                      <a:schemeClr val="bg1"/>
                    </a:solidFill>
                  </a:rPr>
                  <a:t>신청서 작성 </a:t>
                </a:r>
                <a:r>
                  <a:rPr lang="en-US" altLang="ko-KR" sz="2000" b="1" dirty="0" smtClean="0">
                    <a:solidFill>
                      <a:schemeClr val="bg1"/>
                    </a:solidFill>
                  </a:rPr>
                  <a:t>(3. </a:t>
                </a:r>
                <a:r>
                  <a:rPr lang="ko-KR" altLang="en-US" sz="2000" b="1" dirty="0" smtClean="0">
                    <a:solidFill>
                      <a:schemeClr val="bg1"/>
                    </a:solidFill>
                  </a:rPr>
                  <a:t>개인정보 입력</a:t>
                </a:r>
                <a:r>
                  <a:rPr lang="en-US" altLang="ko-KR" sz="2000" b="1" dirty="0" smtClean="0">
                    <a:solidFill>
                      <a:schemeClr val="bg1"/>
                    </a:solidFill>
                  </a:rPr>
                  <a:t>)</a:t>
                </a:r>
                <a:endParaRPr lang="ko-KR" altLang="en-US" sz="20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8" name="직사각형 7"/>
              <p:cNvSpPr/>
              <p:nvPr/>
            </p:nvSpPr>
            <p:spPr>
              <a:xfrm>
                <a:off x="4150747" y="963220"/>
                <a:ext cx="2500848" cy="269744"/>
              </a:xfrm>
              <a:prstGeom prst="rect">
                <a:avLst/>
              </a:prstGeom>
              <a:noFill/>
              <a:ln w="44450" cap="rnd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0" name="직사각형 9"/>
            <p:cNvSpPr/>
            <p:nvPr/>
          </p:nvSpPr>
          <p:spPr>
            <a:xfrm>
              <a:off x="4139952" y="1844824"/>
              <a:ext cx="2500848" cy="269744"/>
            </a:xfrm>
            <a:prstGeom prst="rect">
              <a:avLst/>
            </a:prstGeom>
            <a:noFill/>
            <a:ln w="44450" cap="rnd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그룹 8"/>
          <p:cNvGrpSpPr/>
          <p:nvPr/>
        </p:nvGrpSpPr>
        <p:grpSpPr>
          <a:xfrm>
            <a:off x="0" y="0"/>
            <a:ext cx="9144000" cy="6237312"/>
            <a:chOff x="0" y="0"/>
            <a:chExt cx="9144000" cy="6237312"/>
          </a:xfrm>
        </p:grpSpPr>
        <p:pic>
          <p:nvPicPr>
            <p:cNvPr id="10243" name="Picture 3"/>
            <p:cNvPicPr>
              <a:picLocks noChangeAspect="1" noChangeArrowheads="1"/>
            </p:cNvPicPr>
            <p:nvPr/>
          </p:nvPicPr>
          <p:blipFill>
            <a:blip r:embed="rId2" cstate="print"/>
            <a:srcRect l="21150" t="13406" r="22601" b="4789"/>
            <a:stretch>
              <a:fillRect/>
            </a:stretch>
          </p:blipFill>
          <p:spPr bwMode="auto">
            <a:xfrm>
              <a:off x="1331640" y="360040"/>
              <a:ext cx="6465947" cy="5877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" name="TextBox 3"/>
            <p:cNvSpPr txBox="1"/>
            <p:nvPr/>
          </p:nvSpPr>
          <p:spPr>
            <a:xfrm>
              <a:off x="0" y="0"/>
              <a:ext cx="9144000" cy="400110"/>
            </a:xfrm>
            <a:prstGeom prst="rect">
              <a:avLst/>
            </a:prstGeom>
            <a:solidFill>
              <a:srgbClr val="0066FF"/>
            </a:solidFill>
          </p:spPr>
          <p:txBody>
            <a:bodyPr wrap="square" rtlCol="0">
              <a:spAutoFit/>
            </a:bodyPr>
            <a:lstStyle/>
            <a:p>
              <a:r>
                <a:rPr lang="ko-KR" altLang="en-US" sz="2000" b="1" dirty="0" smtClean="0">
                  <a:solidFill>
                    <a:schemeClr val="bg1"/>
                  </a:solidFill>
                </a:rPr>
                <a:t>국가장학금 </a:t>
              </a:r>
              <a:r>
                <a:rPr lang="ko-KR" altLang="en-US" sz="2000" b="1" dirty="0" smtClean="0">
                  <a:solidFill>
                    <a:schemeClr val="bg1"/>
                  </a:solidFill>
                </a:rPr>
                <a:t>신청하기 </a:t>
              </a:r>
              <a:r>
                <a:rPr lang="en-US" altLang="ko-KR" sz="2000" b="1" dirty="0" smtClean="0">
                  <a:solidFill>
                    <a:schemeClr val="bg1"/>
                  </a:solidFill>
                </a:rPr>
                <a:t>: </a:t>
              </a:r>
              <a:r>
                <a:rPr lang="ko-KR" altLang="en-US" sz="2000" b="1" dirty="0" smtClean="0">
                  <a:solidFill>
                    <a:schemeClr val="bg1"/>
                  </a:solidFill>
                </a:rPr>
                <a:t>신청서 작성 </a:t>
              </a:r>
              <a:r>
                <a:rPr lang="en-US" altLang="ko-KR" sz="2000" b="1" dirty="0" smtClean="0">
                  <a:solidFill>
                    <a:schemeClr val="bg1"/>
                  </a:solidFill>
                </a:rPr>
                <a:t>(4. </a:t>
              </a:r>
              <a:r>
                <a:rPr lang="ko-KR" altLang="en-US" sz="2000" b="1" dirty="0" smtClean="0">
                  <a:solidFill>
                    <a:schemeClr val="bg1"/>
                  </a:solidFill>
                </a:rPr>
                <a:t>학자금유형 선택</a:t>
              </a:r>
              <a:r>
                <a:rPr lang="en-US" altLang="ko-KR" sz="2000" b="1" dirty="0" smtClean="0">
                  <a:solidFill>
                    <a:schemeClr val="bg1"/>
                  </a:solidFill>
                </a:rPr>
                <a:t>)</a:t>
              </a:r>
              <a:endParaRPr lang="ko-KR" altLang="en-US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7" name="직사각형 6"/>
            <p:cNvSpPr/>
            <p:nvPr/>
          </p:nvSpPr>
          <p:spPr>
            <a:xfrm>
              <a:off x="7236296" y="1196752"/>
              <a:ext cx="504056" cy="3456384"/>
            </a:xfrm>
            <a:prstGeom prst="rect">
              <a:avLst/>
            </a:prstGeom>
            <a:noFill/>
            <a:ln w="44450" cap="rnd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0" y="6202905"/>
            <a:ext cx="9144000" cy="646331"/>
          </a:xfrm>
          <a:prstGeom prst="rect">
            <a:avLst/>
          </a:prstGeom>
          <a:solidFill>
            <a:srgbClr val="B9F7FD"/>
          </a:solidFill>
        </p:spPr>
        <p:txBody>
          <a:bodyPr wrap="square" rtlCol="0">
            <a:spAutoFit/>
          </a:bodyPr>
          <a:lstStyle/>
          <a:p>
            <a:r>
              <a:rPr lang="ko-KR" altLang="en-US" sz="1200" dirty="0" smtClean="0"/>
              <a:t>○ </a:t>
            </a:r>
            <a:r>
              <a:rPr lang="en-US" altLang="ko-KR" sz="1200" b="1" dirty="0" smtClean="0"/>
              <a:t>2013</a:t>
            </a:r>
            <a:r>
              <a:rPr lang="ko-KR" altLang="en-US" sz="1200" b="1" dirty="0" smtClean="0"/>
              <a:t>년도부터 장학</a:t>
            </a:r>
            <a:r>
              <a:rPr lang="en-US" altLang="ko-KR" sz="1200" b="1" dirty="0" smtClean="0"/>
              <a:t>/</a:t>
            </a:r>
            <a:r>
              <a:rPr lang="ko-KR" altLang="en-US" sz="1200" b="1" dirty="0" smtClean="0"/>
              <a:t>대출 선택하여 일괄 신청 가능</a:t>
            </a:r>
            <a:endParaRPr lang="en-US" altLang="ko-KR" sz="1200" b="1" dirty="0" smtClean="0"/>
          </a:p>
          <a:p>
            <a:r>
              <a:rPr lang="en-US" altLang="ko-KR" sz="1200" dirty="0"/>
              <a:t> </a:t>
            </a:r>
            <a:r>
              <a:rPr lang="en-US" altLang="ko-KR" sz="1200" dirty="0" smtClean="0"/>
              <a:t>   - </a:t>
            </a:r>
            <a:r>
              <a:rPr lang="ko-KR" altLang="en-US" sz="1200" dirty="0" smtClean="0"/>
              <a:t>신청하고자 하는 </a:t>
            </a:r>
            <a:r>
              <a:rPr lang="ko-KR" altLang="en-US" sz="1200" dirty="0" smtClean="0"/>
              <a:t>학자금유형 </a:t>
            </a:r>
            <a:r>
              <a:rPr lang="ko-KR" altLang="en-US" sz="1200" dirty="0" smtClean="0"/>
              <a:t>선택</a:t>
            </a:r>
            <a:endParaRPr lang="en-US" altLang="ko-KR" sz="1200" dirty="0" smtClean="0"/>
          </a:p>
          <a:p>
            <a:r>
              <a:rPr lang="en-US" altLang="ko-KR" sz="1200" dirty="0"/>
              <a:t> </a:t>
            </a:r>
            <a:r>
              <a:rPr lang="en-US" altLang="ko-KR" sz="1200" dirty="0" smtClean="0"/>
              <a:t>   - </a:t>
            </a:r>
            <a:r>
              <a:rPr lang="ko-KR" altLang="en-US" sz="1200" dirty="0" smtClean="0"/>
              <a:t>일정의 기간 이전 신청은 </a:t>
            </a:r>
            <a:r>
              <a:rPr lang="en-US" altLang="ko-KR" sz="1200" dirty="0" smtClean="0"/>
              <a:t>‘</a:t>
            </a:r>
            <a:r>
              <a:rPr lang="ko-KR" altLang="en-US" sz="1200" dirty="0" smtClean="0"/>
              <a:t>신청 예약접수</a:t>
            </a:r>
            <a:r>
              <a:rPr lang="en-US" altLang="ko-KR" sz="1200" dirty="0" smtClean="0"/>
              <a:t>’</a:t>
            </a:r>
            <a:r>
              <a:rPr lang="ko-KR" altLang="en-US" sz="1200" dirty="0" smtClean="0"/>
              <a:t>이</a:t>
            </a:r>
            <a:r>
              <a:rPr lang="ko-KR" altLang="en-US" sz="1200" dirty="0"/>
              <a:t>며</a:t>
            </a:r>
            <a:r>
              <a:rPr lang="en-US" altLang="ko-KR" sz="1200" dirty="0" smtClean="0"/>
              <a:t>, </a:t>
            </a:r>
            <a:r>
              <a:rPr lang="ko-KR" altLang="en-US" sz="1200" dirty="0" smtClean="0"/>
              <a:t>심사는 본 신청기간부터 진행됨</a:t>
            </a:r>
            <a:endParaRPr lang="en-US" altLang="ko-KR" sz="1200" dirty="0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그룹 10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grpSp>
          <p:nvGrpSpPr>
            <p:cNvPr id="7" name="그룹 6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pic>
            <p:nvPicPr>
              <p:cNvPr id="12291" name="Picture 3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0" y="260648"/>
                <a:ext cx="8173988" cy="64018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8" name="Picture 5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5292080" y="908720"/>
                <a:ext cx="3600450" cy="51816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9" name="TextBox 8"/>
              <p:cNvSpPr txBox="1"/>
              <p:nvPr/>
            </p:nvSpPr>
            <p:spPr>
              <a:xfrm>
                <a:off x="0" y="0"/>
                <a:ext cx="9144000" cy="400110"/>
              </a:xfrm>
              <a:prstGeom prst="rect">
                <a:avLst/>
              </a:prstGeom>
              <a:solidFill>
                <a:srgbClr val="0066FF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2000" b="1" dirty="0" smtClean="0">
                    <a:solidFill>
                      <a:schemeClr val="bg1"/>
                    </a:solidFill>
                  </a:rPr>
                  <a:t>국가장학금 </a:t>
                </a:r>
                <a:r>
                  <a:rPr lang="ko-KR" altLang="en-US" sz="2000" b="1" dirty="0" smtClean="0">
                    <a:solidFill>
                      <a:schemeClr val="bg1"/>
                    </a:solidFill>
                  </a:rPr>
                  <a:t>신청하기 </a:t>
                </a:r>
                <a:r>
                  <a:rPr lang="en-US" altLang="ko-KR" sz="2000" b="1" dirty="0" smtClean="0">
                    <a:solidFill>
                      <a:schemeClr val="bg1"/>
                    </a:solidFill>
                  </a:rPr>
                  <a:t>: </a:t>
                </a:r>
                <a:r>
                  <a:rPr lang="ko-KR" altLang="en-US" sz="2000" b="1" dirty="0" smtClean="0">
                    <a:solidFill>
                      <a:schemeClr val="bg1"/>
                    </a:solidFill>
                  </a:rPr>
                  <a:t>신청서 작성 </a:t>
                </a:r>
                <a:r>
                  <a:rPr lang="en-US" altLang="ko-KR" sz="2000" b="1" dirty="0" smtClean="0">
                    <a:solidFill>
                      <a:schemeClr val="bg1"/>
                    </a:solidFill>
                  </a:rPr>
                  <a:t>(</a:t>
                </a:r>
                <a:r>
                  <a:rPr lang="en-US" altLang="ko-KR" sz="2000" b="1" dirty="0" smtClean="0">
                    <a:solidFill>
                      <a:schemeClr val="bg1"/>
                    </a:solidFill>
                  </a:rPr>
                  <a:t>5. e-</a:t>
                </a:r>
                <a:r>
                  <a:rPr lang="ko-KR" altLang="en-US" sz="2000" b="1" dirty="0" smtClean="0">
                    <a:solidFill>
                      <a:schemeClr val="bg1"/>
                    </a:solidFill>
                  </a:rPr>
                  <a:t>러닝 및 정보 입력</a:t>
                </a:r>
                <a:r>
                  <a:rPr lang="en-US" altLang="ko-KR" sz="2000" b="1" dirty="0" smtClean="0">
                    <a:solidFill>
                      <a:schemeClr val="bg1"/>
                    </a:solidFill>
                  </a:rPr>
                  <a:t>)</a:t>
                </a:r>
                <a:endParaRPr lang="ko-KR" altLang="en-US" sz="20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5" name="TextBox 4"/>
              <p:cNvSpPr txBox="1"/>
              <p:nvPr/>
            </p:nvSpPr>
            <p:spPr>
              <a:xfrm>
                <a:off x="0" y="6396335"/>
                <a:ext cx="9144000" cy="461665"/>
              </a:xfrm>
              <a:prstGeom prst="rect">
                <a:avLst/>
              </a:prstGeom>
              <a:solidFill>
                <a:srgbClr val="B9F7FD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1200" dirty="0" smtClean="0"/>
                  <a:t>○ </a:t>
                </a:r>
                <a:r>
                  <a:rPr lang="ko-KR" altLang="en-US" sz="1200" b="1" dirty="0" smtClean="0"/>
                  <a:t>국가장학금 </a:t>
                </a:r>
                <a:r>
                  <a:rPr lang="ko-KR" altLang="en-US" sz="1200" b="1" dirty="0" smtClean="0"/>
                  <a:t>한눈에 보기 </a:t>
                </a:r>
                <a:endParaRPr lang="en-US" altLang="ko-KR" sz="1200" b="1" dirty="0" smtClean="0"/>
              </a:p>
              <a:p>
                <a:r>
                  <a:rPr lang="en-US" altLang="ko-KR" sz="1200" dirty="0" smtClean="0"/>
                  <a:t> </a:t>
                </a:r>
                <a:r>
                  <a:rPr lang="en-US" altLang="ko-KR" sz="1200" dirty="0" smtClean="0"/>
                  <a:t>   - </a:t>
                </a:r>
                <a:r>
                  <a:rPr lang="ko-KR" altLang="en-US" sz="1200" dirty="0" smtClean="0"/>
                  <a:t>국가장학금 </a:t>
                </a:r>
                <a:r>
                  <a:rPr lang="ko-KR" altLang="en-US" sz="1200" dirty="0" smtClean="0"/>
                  <a:t>사업 내용 및 서류제출방법 </a:t>
                </a:r>
                <a:r>
                  <a:rPr lang="ko-KR" altLang="en-US" sz="1200" dirty="0" smtClean="0"/>
                  <a:t>확인</a:t>
                </a:r>
                <a:endParaRPr lang="en-US" altLang="ko-KR" sz="1200" dirty="0" smtClean="0"/>
              </a:p>
            </p:txBody>
          </p:sp>
          <p:sp>
            <p:nvSpPr>
              <p:cNvPr id="6" name="직사각형 5"/>
              <p:cNvSpPr/>
              <p:nvPr/>
            </p:nvSpPr>
            <p:spPr>
              <a:xfrm>
                <a:off x="2987824" y="4725144"/>
                <a:ext cx="2016224" cy="504056"/>
              </a:xfrm>
              <a:prstGeom prst="rect">
                <a:avLst/>
              </a:prstGeom>
              <a:noFill/>
              <a:ln w="44450" cap="rnd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0" name="직사각형 9"/>
            <p:cNvSpPr/>
            <p:nvPr/>
          </p:nvSpPr>
          <p:spPr>
            <a:xfrm>
              <a:off x="5364088" y="908720"/>
              <a:ext cx="3456384" cy="5112568"/>
            </a:xfrm>
            <a:prstGeom prst="rect">
              <a:avLst/>
            </a:prstGeom>
            <a:noFill/>
            <a:ln w="44450" cap="rnd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464</TotalTime>
  <Words>601</Words>
  <Application>Microsoft Office PowerPoint</Application>
  <PresentationFormat>화면 슬라이드 쇼(4:3)</PresentationFormat>
  <Paragraphs>57</Paragraphs>
  <Slides>14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14</vt:i4>
      </vt:variant>
    </vt:vector>
  </HeadingPairs>
  <TitlesOfParts>
    <vt:vector size="15" baseType="lpstr">
      <vt:lpstr>Office 테마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  <vt:lpstr>슬라이드 11</vt:lpstr>
      <vt:lpstr>슬라이드 12</vt:lpstr>
      <vt:lpstr>슬라이드 13</vt:lpstr>
      <vt:lpstr>슬라이드 14</vt:lpstr>
    </vt:vector>
  </TitlesOfParts>
  <Company>NEX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Digital NEX</dc:creator>
  <cp:lastModifiedBy>Digital NEX</cp:lastModifiedBy>
  <cp:revision>43</cp:revision>
  <dcterms:created xsi:type="dcterms:W3CDTF">2012-12-13T01:04:27Z</dcterms:created>
  <dcterms:modified xsi:type="dcterms:W3CDTF">2012-12-13T08:52:52Z</dcterms:modified>
</cp:coreProperties>
</file>